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2.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6"/>
  </p:notesMasterIdLst>
  <p:sldIdLst>
    <p:sldId id="256" r:id="rId2"/>
    <p:sldId id="260" r:id="rId3"/>
    <p:sldId id="262" r:id="rId4"/>
    <p:sldId id="263" r:id="rId5"/>
    <p:sldId id="264" r:id="rId6"/>
    <p:sldId id="265" r:id="rId7"/>
    <p:sldId id="266" r:id="rId8"/>
    <p:sldId id="267" r:id="rId9"/>
    <p:sldId id="268" r:id="rId10"/>
    <p:sldId id="269" r:id="rId11"/>
    <p:sldId id="270" r:id="rId12"/>
    <p:sldId id="261" r:id="rId13"/>
    <p:sldId id="271" r:id="rId14"/>
    <p:sldId id="272"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rah" initials="S" lastIdx="3" clrIdx="0"/>
  <p:cmAuthor id="1" name="Jean Farley Brown" initials="JFB" lastIdx="4" clrIdx="1"/>
  <p:cmAuthor id="2" name="Blanchard, Alisha M" initials="BAM" lastIdx="4"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08"/>
    <p:restoredTop sz="62484" autoAdjust="0"/>
  </p:normalViewPr>
  <p:slideViewPr>
    <p:cSldViewPr snapToGrid="0" snapToObjects="1">
      <p:cViewPr>
        <p:scale>
          <a:sx n="76" d="100"/>
          <a:sy n="76" d="100"/>
        </p:scale>
        <p:origin x="-2622" y="-72"/>
      </p:cViewPr>
      <p:guideLst>
        <p:guide orient="horz" pos="2160"/>
        <p:guide pos="2880"/>
      </p:guideLst>
    </p:cSldViewPr>
  </p:slideViewPr>
  <p:notesTextViewPr>
    <p:cViewPr>
      <p:scale>
        <a:sx n="100" d="100"/>
        <a:sy n="100" d="100"/>
      </p:scale>
      <p:origin x="0" y="0"/>
    </p:cViewPr>
  </p:notesTextViewPr>
  <p:notesViewPr>
    <p:cSldViewPr snapToGrid="0" snapToObjects="1">
      <p:cViewPr>
        <p:scale>
          <a:sx n="130" d="100"/>
          <a:sy n="130" d="100"/>
        </p:scale>
        <p:origin x="-2886" y="59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5-09-29T15:08:01.904" idx="3">
    <p:pos x="10" y="10"/>
    <p:text>To Client: We are including screenshots from the ppt so we can keep the callouts in place. ok?</p:text>
  </p:cm>
  <p:cm authorId="2" dt="2015-10-04T11:57:27.505" idx="1">
    <p:pos x="10" y="106"/>
    <p:text>Yes, this makes sense.</p:text>
    <p:extLst>
      <p:ext uri="{C676402C-5697-4E1C-873F-D02D1690AC5C}">
        <p15:threadingInfo xmlns:p15="http://schemas.microsoft.com/office/powerpoint/2012/main" timeZoneBias="300">
          <p15:parentCm authorId="1" idx="3"/>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15-10-04T12:04:11.267" idx="3">
    <p:pos x="10" y="10"/>
    <p:text>SHould this title say Adding FOLDERS and web pages?</p:text>
    <p:extLst>
      <p:ext uri="{C676402C-5697-4E1C-873F-D02D1690AC5C}">
        <p15:threadingInfo xmlns:p15="http://schemas.microsoft.com/office/powerpoint/2012/main" timeZoneBias="300"/>
      </p:ext>
    </p:extLst>
  </p:cm>
  <p:cm authorId="0" dt="2015-10-05T13:49:54.268" idx="3">
    <p:pos x="35" y="263"/>
    <p:text>Yes, change made.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6D3A78-AF61-3C45-8103-9C04431B30E1}" type="datetimeFigureOut">
              <a:rPr lang="en-US" smtClean="0"/>
              <a:pPr/>
              <a:t>11/30/2015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01307F-2963-A64D-9798-9CAB921F167A}" type="slidenum">
              <a:rPr lang="en-US" smtClean="0"/>
              <a:pPr/>
              <a:t>‹#›</a:t>
            </a:fld>
            <a:endParaRPr lang="en-US" dirty="0"/>
          </a:p>
        </p:txBody>
      </p:sp>
    </p:spTree>
    <p:extLst>
      <p:ext uri="{BB962C8B-B14F-4D97-AF65-F5344CB8AC3E}">
        <p14:creationId xmlns:p14="http://schemas.microsoft.com/office/powerpoint/2010/main" val="128061588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01307F-2963-A64D-9798-9CAB921F167A}" type="slidenum">
              <a:rPr lang="en-US" smtClean="0"/>
              <a:pPr/>
              <a:t>1</a:t>
            </a:fld>
            <a:endParaRPr lang="en-US" dirty="0"/>
          </a:p>
        </p:txBody>
      </p:sp>
    </p:spTree>
    <p:extLst>
      <p:ext uri="{BB962C8B-B14F-4D97-AF65-F5344CB8AC3E}">
        <p14:creationId xmlns:p14="http://schemas.microsoft.com/office/powerpoint/2010/main" val="464515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Script:</a:t>
            </a:r>
          </a:p>
          <a:p>
            <a:endParaRPr lang="en-US" dirty="0" smtClean="0"/>
          </a:p>
          <a:p>
            <a:pPr>
              <a:defRPr/>
            </a:pPr>
            <a:r>
              <a:rPr lang="en-US" baseline="0" dirty="0" smtClean="0"/>
              <a:t>Adobe Dreamweaver is a web development tool that’s part of Adobe’s Creative Cloud subscription-based service. </a:t>
            </a:r>
          </a:p>
          <a:p>
            <a:pPr>
              <a:defRPr/>
            </a:pPr>
            <a:endParaRPr lang="en-US" dirty="0"/>
          </a:p>
          <a:p>
            <a:pPr>
              <a:defRPr/>
            </a:pPr>
            <a:r>
              <a:rPr lang="en-US" baseline="0" dirty="0" smtClean="0"/>
              <a:t>Adobe introduced the Creative Cloud service in 2012. </a:t>
            </a:r>
            <a:r>
              <a:rPr lang="en-US" sz="1200" kern="1200" dirty="0" smtClean="0">
                <a:solidFill>
                  <a:schemeClr val="tx1"/>
                </a:solidFill>
                <a:effectLst/>
                <a:latin typeface="+mn-lt"/>
                <a:ea typeface="+mn-ea"/>
                <a:cs typeface="+mn-cs"/>
              </a:rPr>
              <a:t>In this course, you’ll learn how to use Dreamweaver to design and author websites effectively. </a:t>
            </a:r>
          </a:p>
          <a:p>
            <a:pPr>
              <a:defRPr/>
            </a:pPr>
            <a:endParaRPr lang="en-US" dirty="0" smtClean="0"/>
          </a:p>
          <a:p>
            <a:r>
              <a:rPr lang="en-US" sz="1200" kern="1200" dirty="0" smtClean="0">
                <a:solidFill>
                  <a:schemeClr val="tx1"/>
                </a:solidFill>
                <a:effectLst/>
                <a:latin typeface="+mn-lt"/>
                <a:ea typeface="+mn-ea"/>
                <a:cs typeface="+mn-cs"/>
              </a:rPr>
              <a:t>You can use this web development tool to create a single web page or a complex website that has many webpages. A website consists of linked webpages that share a common design and interface.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Dreamweaver allows you to create web pages that have text, sound, interactive elements, animation, video, images, and hyperlinks. You also can add forms, interactive buttons, or rollover images. Importing elements from other software programs is another option you have when using Dreamweaver.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Dreamweaver files can be saved in several formats, including HTML, XHTML, XML, CSS, and JavaScript. XHTML stands for eXtensible HyperText Markup Language, which is currently the standard language for web pages. You also can still use HTML, but it’s not considered to be the standard language anymore. Programs such as Google Chrome, Mozilla Firefox, and Apple Safari are web browsers that you can use to view your website on the Internet.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One of the advantages of Dreamweaver is that it allows you to create pages without coding. But you also can write code if you prefer. You can enter and edit code directly and then instantly see how your page looks. </a:t>
            </a:r>
          </a:p>
          <a:p>
            <a:endParaRPr lang="en-US" dirty="0"/>
          </a:p>
          <a:p>
            <a:r>
              <a:rPr lang="en-US" sz="1200" kern="1200" dirty="0" smtClean="0">
                <a:solidFill>
                  <a:schemeClr val="tx1"/>
                </a:solidFill>
                <a:effectLst/>
                <a:latin typeface="+mn-lt"/>
                <a:ea typeface="+mn-ea"/>
                <a:cs typeface="+mn-cs"/>
              </a:rPr>
              <a:t>You can use Dreamweaver’s organizational tools to create a website while working with a team of people. You can then manage this website using Dreamweaver’s management tools. The Files panel, for example, allows you to add pages and store your website’s files in folders.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CO1: Examine the basic features of Dreamweaver </a:t>
            </a:r>
          </a:p>
          <a:p>
            <a:pPr marL="0" lvl="1"/>
            <a:r>
              <a:rPr lang="en-US" sz="1200" kern="1200" dirty="0" smtClean="0">
                <a:solidFill>
                  <a:schemeClr val="tx1"/>
                </a:solidFill>
                <a:effectLst/>
                <a:latin typeface="+mn-lt"/>
                <a:ea typeface="+mn-ea"/>
                <a:cs typeface="+mn-cs"/>
              </a:rPr>
              <a:t>1.1 Discuss how Dreamweaver can be used to develop a web site</a:t>
            </a:r>
          </a:p>
          <a:p>
            <a:pPr marL="0" lvl="1"/>
            <a:r>
              <a:rPr lang="en-US" sz="1200" kern="1200" dirty="0" smtClean="0">
                <a:solidFill>
                  <a:schemeClr val="tx1"/>
                </a:solidFill>
                <a:effectLst/>
                <a:latin typeface="+mn-lt"/>
                <a:ea typeface="+mn-ea"/>
                <a:cs typeface="+mn-cs"/>
              </a:rPr>
              <a:t>1.2 Examine the features of Dreamweaver</a:t>
            </a:r>
          </a:p>
          <a:p>
            <a:pPr marL="0" lvl="1"/>
            <a:endParaRPr lang="en-US" sz="1200" kern="1200" dirty="0" smtClean="0">
              <a:solidFill>
                <a:schemeClr val="tx1"/>
              </a:solidFill>
              <a:effectLst/>
              <a:latin typeface="+mn-lt"/>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Image: iStock</a:t>
            </a:r>
            <a:r>
              <a:rPr lang="en-US" sz="1200" kern="1200" baseline="0" dirty="0" smtClean="0">
                <a:solidFill>
                  <a:schemeClr val="tx1"/>
                </a:solidFill>
                <a:effectLst/>
                <a:latin typeface="+mn-lt"/>
                <a:ea typeface="+mn-ea"/>
                <a:cs typeface="+mn-cs"/>
              </a:rPr>
              <a:t> #52037546</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A01307F-2963-A64D-9798-9CAB921F167A}" type="slidenum">
              <a:rPr lang="en-US" smtClean="0"/>
              <a:pPr/>
              <a:t>2</a:t>
            </a:fld>
            <a:endParaRPr lang="en-US" dirty="0"/>
          </a:p>
        </p:txBody>
      </p:sp>
    </p:spTree>
    <p:extLst>
      <p:ext uri="{BB962C8B-B14F-4D97-AF65-F5344CB8AC3E}">
        <p14:creationId xmlns:p14="http://schemas.microsoft.com/office/powerpoint/2010/main" val="630245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Script:</a:t>
            </a:r>
            <a:r>
              <a:rPr lang="en-US" baseline="0" dirty="0" smtClean="0"/>
              <a:t> </a:t>
            </a:r>
          </a:p>
          <a:p>
            <a:endParaRPr lang="en-US" baseline="0" dirty="0" smtClean="0"/>
          </a:p>
          <a:p>
            <a:r>
              <a:rPr lang="en-US" sz="1200" kern="1200" dirty="0" smtClean="0">
                <a:solidFill>
                  <a:schemeClr val="tx1"/>
                </a:solidFill>
                <a:effectLst/>
                <a:latin typeface="+mn-lt"/>
                <a:ea typeface="+mn-ea"/>
                <a:cs typeface="+mn-cs"/>
              </a:rPr>
              <a:t>The workspace is the first screen you’ll see when you open Dreamweaver. This screen contains the panes, menus, buttons, panels, and inspectors you’ll use to create websites.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You’ll see the Document window after you create or open a new file. This is where you’ll create and edit web pages. Above the Document window, you’ll find the Menu bar, which contains menu names and application commands.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The Insert panel has eight categories: Favorites, Common, Media, Structure, Form, Templates, jQuery [pronounce: j query] Mobile, and jQuery UI [pronounce: j query U I]. You can insert objects for each category by selecting the category in the Insert panel.</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The document toolbar allows you to preview web pages and view a current page in Live view, which shows the page as it would appear in a browse</a:t>
            </a:r>
            <a:r>
              <a:rPr lang="en-US" sz="1200" u="none" kern="1200" dirty="0" smtClean="0">
                <a:solidFill>
                  <a:schemeClr val="tx1"/>
                </a:solidFill>
                <a:effectLst/>
                <a:latin typeface="+mn-lt"/>
                <a:ea typeface="+mn-ea"/>
                <a:cs typeface="+mn-cs"/>
              </a:rPr>
              <a:t>r</a:t>
            </a:r>
            <a:r>
              <a:rPr lang="en-US" sz="1200" u="none" kern="1200" dirty="0" smtClean="0">
                <a:effectLst/>
              </a:rPr>
              <a:t>. The Standard toolbar has buttons for frequently used commands. The Related Files toolbar displays files that are linked to a document and necessary for that document to function and display correctly. </a:t>
            </a:r>
            <a:endParaRPr lang="en-US" u="none" dirty="0" smtClean="0">
              <a:effectLst/>
            </a:endParaRPr>
          </a:p>
          <a:p>
            <a:r>
              <a:rPr lang="en-US" sz="1200" u="none" kern="1200" dirty="0" smtClean="0">
                <a:effectLst/>
              </a:rPr>
              <a:t> </a:t>
            </a:r>
            <a:endParaRPr lang="en-US" u="none" dirty="0" smtClean="0">
              <a:effectLst/>
            </a:endParaRPr>
          </a:p>
          <a:p>
            <a:r>
              <a:rPr lang="en-US" sz="1200" u="none" kern="1200" dirty="0" smtClean="0">
                <a:effectLst/>
              </a:rPr>
              <a:t>When you’re in Code view, you can see the Coding toolbar, which has buttons you can use to work directly in the code. </a:t>
            </a:r>
            <a:endParaRPr lang="en-US" u="none" dirty="0" smtClean="0">
              <a:effectLst/>
            </a:endParaRPr>
          </a:p>
          <a:p>
            <a:r>
              <a:rPr lang="en-US" sz="1200" u="none" kern="1200" dirty="0" smtClean="0">
                <a:effectLst/>
              </a:rPr>
              <a:t> </a:t>
            </a:r>
            <a:endParaRPr lang="en-US" u="none" dirty="0" smtClean="0">
              <a:effectLst/>
            </a:endParaRPr>
          </a:p>
          <a:p>
            <a:r>
              <a:rPr lang="en-US" sz="1200" u="none" kern="1200" dirty="0" smtClean="0">
                <a:effectLst/>
              </a:rPr>
              <a:t>The Property inspector allows you to view and change the characteristics of an object. The status bar, located above the Property inspector, includes a tag selector that shows the HTML tags used at a selected location. </a:t>
            </a:r>
            <a:endParaRPr lang="en-US" u="none" dirty="0" smtClean="0">
              <a:effectLst/>
            </a:endParaRPr>
          </a:p>
          <a:p>
            <a:r>
              <a:rPr lang="en-US" sz="1200" u="none" kern="1200" dirty="0" smtClean="0">
                <a:effectLst/>
              </a:rPr>
              <a:t> </a:t>
            </a:r>
            <a:endParaRPr lang="en-US" u="none" dirty="0" smtClean="0">
              <a:effectLst/>
            </a:endParaRPr>
          </a:p>
          <a:p>
            <a:r>
              <a:rPr lang="en-US" sz="1200" u="none" kern="1200" dirty="0" smtClean="0">
                <a:effectLst/>
                <a:latin typeface="+mn-lt"/>
                <a:ea typeface="+mn-ea"/>
                <a:cs typeface="+mn-cs"/>
              </a:rPr>
              <a:t>A tabbed window known as a panel contains related commands or displays information on a certain topic. Sets of related panels that are grouped together are called panel groups. A dock is a collection of panels or panel groups. You can view the content of a panel in a group by selecting a panel’s tab.  </a:t>
            </a:r>
          </a:p>
          <a:p>
            <a:endParaRPr lang="en-US" sz="1200" kern="1200" dirty="0" smtClean="0">
              <a:effectLst/>
              <a:latin typeface="+mn-lt"/>
              <a:ea typeface="+mn-ea"/>
              <a:cs typeface="+mn-cs"/>
            </a:endParaRPr>
          </a:p>
          <a:p>
            <a:r>
              <a:rPr lang="en-US" sz="1200" b="1" kern="1200" dirty="0" smtClean="0">
                <a:effectLst/>
                <a:latin typeface="+mn-lt"/>
                <a:ea typeface="+mn-ea"/>
                <a:cs typeface="+mn-cs"/>
              </a:rPr>
              <a:t>CO1: Examine the basic features of Dreamweaver </a:t>
            </a: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1.3 Explore the Dreamweaver workspace</a:t>
            </a:r>
          </a:p>
          <a:p>
            <a:endParaRPr lang="en-US" baseline="0" dirty="0" smtClean="0"/>
          </a:p>
          <a:p>
            <a:r>
              <a:rPr lang="en-US" baseline="0" dirty="0" smtClean="0"/>
              <a:t>Developer Notes: </a:t>
            </a:r>
          </a:p>
          <a:p>
            <a:endParaRPr lang="en-US" dirty="0" smtClean="0">
              <a:effectLst/>
            </a:endParaRPr>
          </a:p>
          <a:p>
            <a:r>
              <a:rPr lang="en-US" baseline="0" dirty="0" smtClean="0"/>
              <a:t>Image: Chapter 1 </a:t>
            </a:r>
            <a:r>
              <a:rPr lang="en-US" baseline="0" dirty="0" err="1" smtClean="0"/>
              <a:t>ppt</a:t>
            </a:r>
            <a:r>
              <a:rPr lang="en-US" baseline="0" dirty="0" smtClean="0"/>
              <a:t>, slide 3 </a:t>
            </a:r>
          </a:p>
          <a:p>
            <a:endParaRPr lang="en-US" baseline="0" dirty="0" smtClean="0"/>
          </a:p>
          <a:p>
            <a:r>
              <a:rPr lang="en-US" baseline="0" dirty="0" smtClean="0"/>
              <a:t>When the audio talks of:</a:t>
            </a:r>
          </a:p>
          <a:p>
            <a:pPr marL="228600" indent="-228600">
              <a:buAutoNum type="arabicPeriod"/>
            </a:pPr>
            <a:r>
              <a:rPr lang="en-US" baseline="0" dirty="0" smtClean="0"/>
              <a:t>“</a:t>
            </a:r>
            <a:r>
              <a:rPr lang="en-US" sz="1200" kern="1200" dirty="0" smtClean="0">
                <a:solidFill>
                  <a:schemeClr val="tx1"/>
                </a:solidFill>
                <a:effectLst/>
                <a:latin typeface="+mn-lt"/>
                <a:ea typeface="+mn-ea"/>
                <a:cs typeface="+mn-cs"/>
              </a:rPr>
              <a:t>You’ll see the Document window</a:t>
            </a:r>
            <a:r>
              <a:rPr lang="en-US" baseline="0" dirty="0" smtClean="0"/>
              <a:t>…</a:t>
            </a:r>
            <a:r>
              <a:rPr lang="en-US" sz="1200" kern="1200" dirty="0" smtClean="0">
                <a:solidFill>
                  <a:schemeClr val="tx1"/>
                </a:solidFill>
                <a:effectLst/>
                <a:latin typeface="+mn-lt"/>
                <a:ea typeface="+mn-ea"/>
                <a:cs typeface="+mn-cs"/>
              </a:rPr>
              <a:t>” fade out OST,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fade in </a:t>
            </a:r>
            <a:r>
              <a:rPr lang="en-US" sz="1200" kern="1200" dirty="0" smtClean="0">
                <a:effectLst/>
                <a:latin typeface="+mn-lt"/>
                <a:ea typeface="+mn-ea"/>
                <a:cs typeface="+mn-cs"/>
              </a:rPr>
              <a:t>slide 3</a:t>
            </a:r>
            <a:r>
              <a:rPr lang="en-US" sz="1200" kern="1200" dirty="0" smtClean="0">
                <a:solidFill>
                  <a:schemeClr val="tx1"/>
                </a:solidFill>
                <a:effectLst/>
                <a:latin typeface="+mn-lt"/>
                <a:ea typeface="+mn-ea"/>
                <a:cs typeface="+mn-cs"/>
              </a:rPr>
              <a:t>, and highlight words “Document window.”</a:t>
            </a:r>
          </a:p>
          <a:p>
            <a:pPr marL="228600" indent="-228600">
              <a:buAutoNum type="arabicPeriod"/>
            </a:pPr>
            <a:r>
              <a:rPr lang="en-US" sz="1200" kern="1200" dirty="0" smtClean="0">
                <a:solidFill>
                  <a:schemeClr val="tx1"/>
                </a:solidFill>
                <a:effectLst/>
                <a:latin typeface="+mn-lt"/>
                <a:ea typeface="+mn-ea"/>
                <a:cs typeface="+mn-cs"/>
              </a:rPr>
              <a:t>“Above the Document window you’ll find the Menu bar…” highlight the words “Menu bar</a:t>
            </a:r>
            <a:r>
              <a:rPr lang="en-US" sz="1200" kern="1200" baseline="0" dirty="0" smtClean="0">
                <a:solidFill>
                  <a:schemeClr val="tx1"/>
                </a:solidFill>
                <a:effectLst/>
                <a:latin typeface="+mn-lt"/>
                <a:ea typeface="+mn-ea"/>
                <a:cs typeface="+mn-cs"/>
              </a:rPr>
              <a:t>.”</a:t>
            </a:r>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sz="1200" kern="1200" dirty="0" smtClean="0">
                <a:solidFill>
                  <a:schemeClr val="tx1"/>
                </a:solidFill>
                <a:effectLst/>
                <a:latin typeface="+mn-lt"/>
                <a:ea typeface="+mn-ea"/>
                <a:cs typeface="+mn-cs"/>
              </a:rPr>
              <a:t>“The Insert panel has eight categories…” </a:t>
            </a:r>
            <a:r>
              <a:rPr lang="en-US" sz="1200" kern="1200" baseline="0" dirty="0" smtClean="0">
                <a:solidFill>
                  <a:schemeClr val="tx1"/>
                </a:solidFill>
                <a:effectLst/>
                <a:latin typeface="+mn-lt"/>
                <a:ea typeface="+mn-ea"/>
                <a:cs typeface="+mn-cs"/>
              </a:rPr>
              <a:t>highlight the words “Insert panel.”</a:t>
            </a:r>
          </a:p>
          <a:p>
            <a:pPr marL="228600" indent="-228600">
              <a:buAutoNum type="arabicPeriod"/>
            </a:pPr>
            <a:r>
              <a:rPr lang="en-US" sz="1200" kern="1200" dirty="0" smtClean="0">
                <a:solidFill>
                  <a:schemeClr val="tx1"/>
                </a:solidFill>
                <a:effectLst/>
                <a:latin typeface="+mn-lt"/>
                <a:ea typeface="+mn-ea"/>
                <a:cs typeface="+mn-cs"/>
              </a:rPr>
              <a:t>“The document toolbar allows you to preview …” highlight the words “Document toolbar.”</a:t>
            </a:r>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sz="1200" kern="1200" baseline="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The Related Files toolbar displays files…” highlight the words “Related Files toolbar.”</a:t>
            </a:r>
            <a:endParaRPr lang="en-US" sz="1200" kern="1200" baseline="0" dirty="0" smtClean="0">
              <a:solidFill>
                <a:srgbClr val="FF0000"/>
              </a:solidFill>
              <a:effectLst/>
              <a:latin typeface="+mn-lt"/>
              <a:ea typeface="+mn-ea"/>
              <a:cs typeface="+mn-cs"/>
            </a:endParaRPr>
          </a:p>
          <a:p>
            <a:pPr marL="228600" indent="-228600">
              <a:buAutoNum type="arabicPeriod"/>
            </a:pPr>
            <a:r>
              <a:rPr lang="en-US" sz="1200" kern="1200" baseline="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When you’re in Code view</a:t>
            </a:r>
            <a:r>
              <a:rPr lang="en-US" sz="1200" kern="1200" baseline="0" dirty="0" smtClean="0">
                <a:solidFill>
                  <a:schemeClr val="tx1"/>
                </a:solidFill>
                <a:effectLst/>
                <a:latin typeface="+mn-lt"/>
                <a:ea typeface="+mn-ea"/>
                <a:cs typeface="+mn-cs"/>
              </a:rPr>
              <a:t>…” fade out </a:t>
            </a:r>
            <a:r>
              <a:rPr lang="en-US" sz="1200" kern="1200" dirty="0" smtClean="0">
                <a:effectLst/>
                <a:latin typeface="+mn-lt"/>
                <a:ea typeface="+mn-ea"/>
                <a:cs typeface="+mn-cs"/>
              </a:rPr>
              <a:t>slide 3</a:t>
            </a:r>
            <a:r>
              <a:rPr lang="en-US" sz="1200" kern="1200" dirty="0" smtClean="0">
                <a:solidFill>
                  <a:schemeClr val="tx1"/>
                </a:solidFill>
                <a:effectLst/>
                <a:latin typeface="+mn-lt"/>
                <a:ea typeface="+mn-ea"/>
                <a:cs typeface="+mn-cs"/>
              </a:rPr>
              <a:t> and fade in </a:t>
            </a:r>
            <a:r>
              <a:rPr lang="en-US" sz="1200" kern="1200" baseline="0" dirty="0" smtClean="0">
                <a:solidFill>
                  <a:schemeClr val="tx1"/>
                </a:solidFill>
                <a:effectLst/>
                <a:latin typeface="+mn-lt"/>
                <a:ea typeface="+mn-ea"/>
                <a:cs typeface="+mn-cs"/>
              </a:rPr>
              <a:t>OST to sync with audio script.</a:t>
            </a:r>
          </a:p>
          <a:p>
            <a:pPr marL="228600" indent="-228600">
              <a:buAutoNum type="arabicPeriod"/>
            </a:pPr>
            <a:r>
              <a:rPr lang="en-US" sz="1200" kern="1200" baseline="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The Property inspector allows you to view…” fade out OST, fade in </a:t>
            </a:r>
            <a:r>
              <a:rPr lang="en-US" sz="1200" kern="1200" dirty="0" smtClean="0">
                <a:effectLst/>
                <a:latin typeface="+mn-lt"/>
                <a:ea typeface="+mn-ea"/>
                <a:cs typeface="+mn-cs"/>
              </a:rPr>
              <a:t>slide 3</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and highlight words “Property inspector.”</a:t>
            </a:r>
          </a:p>
          <a:p>
            <a:pPr marL="228600" indent="-228600">
              <a:buAutoNum type="arabicPeriod"/>
            </a:pPr>
            <a:r>
              <a:rPr lang="en-US" sz="1200" kern="1200" dirty="0" smtClean="0">
                <a:solidFill>
                  <a:schemeClr val="tx1"/>
                </a:solidFill>
                <a:effectLst/>
                <a:latin typeface="+mn-lt"/>
                <a:ea typeface="+mn-ea"/>
                <a:cs typeface="+mn-cs"/>
              </a:rPr>
              <a:t>“The status bar…” highlight the words “Status bar.” </a:t>
            </a:r>
          </a:p>
          <a:p>
            <a:pPr marL="228600" indent="-228600">
              <a:buAutoNum type="arabicPeriod"/>
            </a:pPr>
            <a:r>
              <a:rPr lang="en-US" sz="1200" kern="1200" dirty="0" smtClean="0">
                <a:solidFill>
                  <a:schemeClr val="tx1"/>
                </a:solidFill>
                <a:effectLst/>
                <a:latin typeface="+mn-lt"/>
                <a:ea typeface="+mn-ea"/>
                <a:cs typeface="+mn-cs"/>
              </a:rPr>
              <a:t>“A tabbed window known as a panel…” fade out </a:t>
            </a:r>
            <a:r>
              <a:rPr lang="en-US" sz="1200" kern="1200" dirty="0" smtClean="0">
                <a:effectLst/>
                <a:latin typeface="+mn-lt"/>
                <a:ea typeface="+mn-ea"/>
                <a:cs typeface="+mn-cs"/>
              </a:rPr>
              <a:t>slide 3</a:t>
            </a:r>
            <a:r>
              <a:rPr lang="en-US" sz="1200" kern="1200" dirty="0" smtClean="0">
                <a:solidFill>
                  <a:schemeClr val="tx1"/>
                </a:solidFill>
                <a:effectLst/>
                <a:latin typeface="+mn-lt"/>
                <a:ea typeface="+mn-ea"/>
                <a:cs typeface="+mn-cs"/>
              </a:rPr>
              <a:t> and fade in OST to sync with audio script. </a:t>
            </a:r>
            <a:endParaRPr lang="en-US" sz="1200" kern="1200" baseline="0" dirty="0" smtClean="0">
              <a:solidFill>
                <a:schemeClr val="tx1"/>
              </a:solidFill>
              <a:effectLst/>
              <a:latin typeface="+mn-lt"/>
              <a:ea typeface="+mn-ea"/>
              <a:cs typeface="+mn-cs"/>
            </a:endParaRPr>
          </a:p>
          <a:p>
            <a:pPr marL="228600" indent="-228600">
              <a:buAutoNum type="arabicPeriod"/>
            </a:pPr>
            <a:endParaRPr lang="en-US" sz="1200" kern="1200" baseline="0" dirty="0" smtClean="0">
              <a:solidFill>
                <a:schemeClr val="tx1"/>
              </a:solidFill>
              <a:effectLst/>
              <a:latin typeface="+mn-lt"/>
              <a:ea typeface="+mn-ea"/>
              <a:cs typeface="+mn-cs"/>
            </a:endParaRPr>
          </a:p>
          <a:p>
            <a:pPr marL="228600" indent="-228600">
              <a:buAutoNum type="arabicPeriod"/>
            </a:pPr>
            <a:endParaRPr lang="en-US" baseline="0" dirty="0" smtClean="0"/>
          </a:p>
          <a:p>
            <a:pPr marL="171450" indent="-171450">
              <a:buFont typeface="Arial" charset="0"/>
              <a:buChar char="•"/>
            </a:pPr>
            <a:endParaRPr lang="en-US" b="1" baseline="0" dirty="0" smtClean="0"/>
          </a:p>
        </p:txBody>
      </p:sp>
      <p:sp>
        <p:nvSpPr>
          <p:cNvPr id="4" name="Slide Number Placeholder 3"/>
          <p:cNvSpPr>
            <a:spLocks noGrp="1"/>
          </p:cNvSpPr>
          <p:nvPr>
            <p:ph type="sldNum" sz="quarter" idx="10"/>
          </p:nvPr>
        </p:nvSpPr>
        <p:spPr/>
        <p:txBody>
          <a:bodyPr/>
          <a:lstStyle/>
          <a:p>
            <a:fld id="{1A01307F-2963-A64D-9798-9CAB921F167A}" type="slidenum">
              <a:rPr lang="en-US" smtClean="0"/>
              <a:pPr/>
              <a:t>3</a:t>
            </a:fld>
            <a:endParaRPr lang="en-US" dirty="0"/>
          </a:p>
        </p:txBody>
      </p:sp>
    </p:spTree>
    <p:extLst>
      <p:ext uri="{BB962C8B-B14F-4D97-AF65-F5344CB8AC3E}">
        <p14:creationId xmlns:p14="http://schemas.microsoft.com/office/powerpoint/2010/main" val="630245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Script:</a:t>
            </a:r>
          </a:p>
          <a:p>
            <a:endParaRPr lang="en-US" baseline="0" dirty="0" smtClean="0"/>
          </a:p>
          <a:p>
            <a:r>
              <a:rPr lang="en-US" sz="1200" kern="1200" dirty="0" smtClean="0">
                <a:solidFill>
                  <a:schemeClr val="tx1"/>
                </a:solidFill>
                <a:effectLst/>
                <a:latin typeface="+mn-lt"/>
                <a:ea typeface="+mn-ea"/>
                <a:cs typeface="+mn-cs"/>
              </a:rPr>
              <a:t>The way that web page content is displayed is called the view. Dreamweaver has three views.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You can see how a page is likely to appear in a browser using the Design view. You can see the HTML code for a page using the Code view. The view labeled Show Code and Design views is a combination of these two views. You can use this view to quickly debug or correct errors because you can </a:t>
            </a:r>
            <a:r>
              <a:rPr lang="en-US" dirty="0"/>
              <a:t>immediately see how </a:t>
            </a:r>
            <a:r>
              <a:rPr lang="en-US" sz="1200" kern="1200" dirty="0" smtClean="0">
                <a:solidFill>
                  <a:schemeClr val="tx1"/>
                </a:solidFill>
                <a:effectLst/>
                <a:latin typeface="+mn-lt"/>
                <a:ea typeface="+mn-ea"/>
                <a:cs typeface="+mn-cs"/>
              </a:rPr>
              <a:t>the page changes when you change the code.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You can get a better idea of how a page will actually look in a browser by using the Switch Design View to Live View button on the Document toolbar. This shows the page with the interactive elements active. The ability to edit pages </a:t>
            </a:r>
            <a:r>
              <a:rPr lang="en-US" dirty="0"/>
              <a:t>directly in </a:t>
            </a:r>
            <a:r>
              <a:rPr lang="en-US" sz="1200" kern="1200" dirty="0" smtClean="0">
                <a:solidFill>
                  <a:schemeClr val="tx1"/>
                </a:solidFill>
                <a:effectLst/>
                <a:latin typeface="+mn-lt"/>
                <a:ea typeface="+mn-ea"/>
                <a:cs typeface="+mn-cs"/>
              </a:rPr>
              <a:t>Live View is a recent improvement. For example, you can use the Insert panel in Live View to delete or add images and other page elements. Before you begin editing, you must select the Hide Fluid Grid Layout Guides button on the Document toolbar.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Dreamweaver provides an integrated workspace, which means all the panels and document windows appear in one application window. But you can use the Workplace switcher, located on the Menu bar, to change your workspace layout and save that workspace with a new name. You can return to the default layout by using the Reset current view option.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CO1: Examine the basic features of Dreamweaver </a:t>
            </a: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1.3 Explore the Dreamweaver workspace</a:t>
            </a:r>
          </a:p>
          <a:p>
            <a:endParaRPr lang="en-US" baseline="0" dirty="0" smtClean="0"/>
          </a:p>
          <a:p>
            <a:r>
              <a:rPr lang="en-US" baseline="0" dirty="0" smtClean="0"/>
              <a:t>Developer Notes: </a:t>
            </a:r>
          </a:p>
          <a:p>
            <a:endParaRPr lang="en-US" b="0" i="0" baseline="0" dirty="0" smtClean="0"/>
          </a:p>
          <a:p>
            <a:r>
              <a:rPr lang="en-US" b="0" i="0" baseline="0" dirty="0" smtClean="0"/>
              <a:t>Images in the order they appear on the screen: </a:t>
            </a:r>
          </a:p>
          <a:p>
            <a:r>
              <a:rPr lang="en-US" b="0" i="0" baseline="0" dirty="0" smtClean="0"/>
              <a:t>From ppt Chapter 1, slide 15</a:t>
            </a:r>
          </a:p>
          <a:p>
            <a:r>
              <a:rPr lang="en-US" b="0" i="0" baseline="0" dirty="0" smtClean="0"/>
              <a:t>From ppt Chapter 1, slide 3</a:t>
            </a:r>
          </a:p>
          <a:p>
            <a:endParaRPr lang="en-US" baseline="0" dirty="0" smtClean="0"/>
          </a:p>
          <a:p>
            <a:r>
              <a:rPr lang="en-US" baseline="0" dirty="0" smtClean="0"/>
              <a:t>When the audio talks of:</a:t>
            </a:r>
          </a:p>
          <a:p>
            <a:pPr marL="228600" indent="-228600">
              <a:buAutoNum type="arabicPeriod"/>
            </a:pPr>
            <a:r>
              <a:rPr lang="en-US" sz="1200" kern="1200" dirty="0" smtClean="0">
                <a:solidFill>
                  <a:schemeClr val="tx1"/>
                </a:solidFill>
                <a:effectLst/>
                <a:latin typeface="+mn-lt"/>
                <a:ea typeface="+mn-ea"/>
                <a:cs typeface="+mn-cs"/>
              </a:rPr>
              <a:t>“You can see the HTML code for a page…” fade out OST, fade in </a:t>
            </a:r>
            <a:r>
              <a:rPr lang="en-US" sz="1200" kern="1200" dirty="0" smtClean="0">
                <a:effectLst/>
                <a:latin typeface="+mn-lt"/>
                <a:ea typeface="+mn-ea"/>
                <a:cs typeface="+mn-cs"/>
              </a:rPr>
              <a:t>slide 15</a:t>
            </a:r>
            <a:r>
              <a:rPr lang="en-US" sz="1200" kern="1200" dirty="0" smtClean="0">
                <a:solidFill>
                  <a:schemeClr val="tx1"/>
                </a:solidFill>
                <a:effectLst/>
                <a:latin typeface="+mn-lt"/>
                <a:ea typeface="+mn-ea"/>
                <a:cs typeface="+mn-cs"/>
              </a:rPr>
              <a:t>, and highlight words “Coding</a:t>
            </a:r>
            <a:r>
              <a:rPr lang="en-US" sz="1200" kern="1200" baseline="0" dirty="0" smtClean="0">
                <a:solidFill>
                  <a:schemeClr val="tx1"/>
                </a:solidFill>
                <a:effectLst/>
                <a:latin typeface="+mn-lt"/>
                <a:ea typeface="+mn-ea"/>
                <a:cs typeface="+mn-cs"/>
              </a:rPr>
              <a:t> toolbar.”</a:t>
            </a:r>
          </a:p>
          <a:p>
            <a:pPr marL="228600" indent="-228600">
              <a:buAutoNum type="arabicPeriod"/>
            </a:pPr>
            <a:r>
              <a:rPr lang="en-US" sz="1200" kern="1200" dirty="0" smtClean="0">
                <a:solidFill>
                  <a:schemeClr val="tx1"/>
                </a:solidFill>
                <a:effectLst/>
                <a:latin typeface="+mn-lt"/>
                <a:ea typeface="+mn-ea"/>
                <a:cs typeface="+mn-cs"/>
              </a:rPr>
              <a:t>“The Show Code and Design views…” fade </a:t>
            </a:r>
            <a:r>
              <a:rPr lang="en-US" sz="1200" kern="1200" dirty="0" smtClean="0">
                <a:effectLst/>
                <a:latin typeface="+mn-lt"/>
                <a:ea typeface="+mn-ea"/>
                <a:cs typeface="+mn-cs"/>
              </a:rPr>
              <a:t>out </a:t>
            </a:r>
            <a:r>
              <a:rPr lang="en-US" dirty="0"/>
              <a:t>slide 15</a:t>
            </a:r>
            <a:r>
              <a:rPr lang="en-US" sz="1200" kern="1200" dirty="0" smtClean="0">
                <a:effectLst/>
                <a:latin typeface="+mn-lt"/>
                <a:ea typeface="+mn-ea"/>
                <a:cs typeface="+mn-cs"/>
              </a:rPr>
              <a:t> </a:t>
            </a:r>
            <a:r>
              <a:rPr lang="en-US" sz="1200" kern="1200" dirty="0" smtClean="0">
                <a:solidFill>
                  <a:schemeClr val="tx1"/>
                </a:solidFill>
                <a:effectLst/>
                <a:latin typeface="+mn-lt"/>
                <a:ea typeface="+mn-ea"/>
                <a:cs typeface="+mn-cs"/>
              </a:rPr>
              <a:t>and fade in OST to sync</a:t>
            </a:r>
            <a:r>
              <a:rPr lang="en-US" sz="1200" kern="1200" baseline="0" dirty="0" smtClean="0">
                <a:solidFill>
                  <a:schemeClr val="tx1"/>
                </a:solidFill>
                <a:effectLst/>
                <a:latin typeface="+mn-lt"/>
                <a:ea typeface="+mn-ea"/>
                <a:cs typeface="+mn-cs"/>
              </a:rPr>
              <a:t> with audio script.</a:t>
            </a:r>
            <a:r>
              <a:rPr lang="en-US" sz="1200" kern="1200" dirty="0" smtClean="0">
                <a:solidFill>
                  <a:schemeClr val="tx1"/>
                </a:solidFill>
                <a:effectLst/>
                <a:latin typeface="+mn-lt"/>
                <a:ea typeface="+mn-ea"/>
                <a:cs typeface="+mn-cs"/>
              </a:rPr>
              <a:t> </a:t>
            </a:r>
          </a:p>
          <a:p>
            <a:pPr marL="228600" indent="-228600">
              <a:buAutoNum type="arabicPeriod"/>
            </a:pPr>
            <a:r>
              <a:rPr lang="en-US" baseline="0" dirty="0" smtClean="0"/>
              <a:t>“</a:t>
            </a:r>
            <a:r>
              <a:rPr lang="en-US" sz="1200" kern="1200" dirty="0" smtClean="0">
                <a:solidFill>
                  <a:schemeClr val="tx1"/>
                </a:solidFill>
                <a:effectLst/>
                <a:latin typeface="+mn-lt"/>
                <a:ea typeface="+mn-ea"/>
                <a:cs typeface="+mn-cs"/>
              </a:rPr>
              <a:t>You can get a better idea of how a page…” fade out OST, fade in </a:t>
            </a:r>
            <a:r>
              <a:rPr lang="en-US" dirty="0"/>
              <a:t>slide 15</a:t>
            </a:r>
            <a:r>
              <a:rPr lang="en-US" sz="1200" kern="1200" dirty="0" smtClean="0">
                <a:solidFill>
                  <a:schemeClr val="tx1"/>
                </a:solidFill>
                <a:effectLst/>
                <a:latin typeface="+mn-lt"/>
                <a:ea typeface="+mn-ea"/>
                <a:cs typeface="+mn-cs"/>
              </a:rPr>
              <a:t>, and highlight words</a:t>
            </a:r>
            <a:r>
              <a:rPr lang="en-US" sz="1200" kern="1200" baseline="0" dirty="0" smtClean="0">
                <a:solidFill>
                  <a:schemeClr val="tx1"/>
                </a:solidFill>
                <a:effectLst/>
                <a:latin typeface="+mn-lt"/>
                <a:ea typeface="+mn-ea"/>
                <a:cs typeface="+mn-cs"/>
              </a:rPr>
              <a:t> “Document toolbar.”</a:t>
            </a:r>
            <a:r>
              <a:rPr lang="en-US" sz="1200" kern="1200" dirty="0" smtClean="0">
                <a:solidFill>
                  <a:schemeClr val="tx1"/>
                </a:solidFill>
                <a:effectLst/>
                <a:latin typeface="+mn-lt"/>
                <a:ea typeface="+mn-ea"/>
                <a:cs typeface="+mn-cs"/>
              </a:rPr>
              <a:t> </a:t>
            </a:r>
          </a:p>
          <a:p>
            <a:pPr marL="228600" indent="-228600">
              <a:buAutoNum type="arabicPeriod"/>
            </a:pPr>
            <a:r>
              <a:rPr lang="en-US" sz="1200" kern="1200" dirty="0" smtClean="0">
                <a:solidFill>
                  <a:schemeClr val="tx1"/>
                </a:solidFill>
                <a:effectLst/>
                <a:latin typeface="+mn-lt"/>
                <a:ea typeface="+mn-ea"/>
                <a:cs typeface="+mn-cs"/>
              </a:rPr>
              <a:t>“The ability to directly edit pages…” fade out </a:t>
            </a:r>
            <a:r>
              <a:rPr lang="en-US" dirty="0"/>
              <a:t>slide 15</a:t>
            </a:r>
            <a:r>
              <a:rPr lang="en-US" sz="1200" kern="1200" baseline="0" dirty="0" smtClean="0">
                <a:effectLst/>
                <a:latin typeface="+mn-lt"/>
                <a:ea typeface="+mn-ea"/>
                <a:cs typeface="+mn-cs"/>
              </a:rPr>
              <a:t> </a:t>
            </a:r>
            <a:r>
              <a:rPr lang="en-US" sz="1200" kern="1200" baseline="0" dirty="0" smtClean="0">
                <a:solidFill>
                  <a:schemeClr val="tx1"/>
                </a:solidFill>
                <a:effectLst/>
                <a:latin typeface="+mn-lt"/>
                <a:ea typeface="+mn-ea"/>
                <a:cs typeface="+mn-cs"/>
              </a:rPr>
              <a:t>and fade in OST to sync with audio script.</a:t>
            </a:r>
          </a:p>
          <a:p>
            <a:pPr marL="228600" indent="-228600">
              <a:buAutoNum type="arabicPeriod"/>
            </a:pPr>
            <a:r>
              <a:rPr lang="en-US" sz="1200" kern="1200" dirty="0" smtClean="0">
                <a:solidFill>
                  <a:schemeClr val="tx1"/>
                </a:solidFill>
                <a:effectLst/>
                <a:latin typeface="+mn-lt"/>
                <a:ea typeface="+mn-ea"/>
                <a:cs typeface="+mn-cs"/>
              </a:rPr>
              <a:t>“But you can use the Workplace switcher…” fade out </a:t>
            </a:r>
            <a:r>
              <a:rPr lang="en-US" dirty="0"/>
              <a:t>slide 15</a:t>
            </a:r>
            <a:r>
              <a:rPr lang="en-US" sz="1200" kern="1200" dirty="0" smtClean="0">
                <a:solidFill>
                  <a:schemeClr val="tx1"/>
                </a:solidFill>
                <a:effectLst/>
                <a:latin typeface="+mn-lt"/>
                <a:ea typeface="+mn-ea"/>
                <a:cs typeface="+mn-cs"/>
              </a:rPr>
              <a:t>, fade in</a:t>
            </a:r>
            <a:r>
              <a:rPr lang="en-US" sz="1200" kern="1200" baseline="0" dirty="0" smtClean="0">
                <a:solidFill>
                  <a:schemeClr val="tx1"/>
                </a:solidFill>
                <a:effectLst/>
                <a:latin typeface="+mn-lt"/>
                <a:ea typeface="+mn-ea"/>
                <a:cs typeface="+mn-cs"/>
              </a:rPr>
              <a:t> </a:t>
            </a:r>
            <a:r>
              <a:rPr lang="en-US" sz="1200" kern="1200" baseline="0" dirty="0" smtClean="0">
                <a:effectLst/>
                <a:latin typeface="+mn-lt"/>
                <a:ea typeface="+mn-ea"/>
                <a:cs typeface="+mn-cs"/>
              </a:rPr>
              <a:t>slide 3</a:t>
            </a:r>
            <a:r>
              <a:rPr lang="en-US" sz="1200" kern="1200" baseline="0" dirty="0" smtClean="0">
                <a:solidFill>
                  <a:schemeClr val="tx1"/>
                </a:solidFill>
                <a:effectLst/>
                <a:latin typeface="+mn-lt"/>
                <a:ea typeface="+mn-ea"/>
                <a:cs typeface="+mn-cs"/>
              </a:rPr>
              <a:t>, highlight words “Workplace switcher.”</a:t>
            </a:r>
          </a:p>
          <a:p>
            <a:pPr marL="228600" indent="-228600">
              <a:buAutoNum type="arabicPeriod"/>
            </a:pPr>
            <a:r>
              <a:rPr lang="en-US" sz="1200" kern="1200" dirty="0" smtClean="0">
                <a:solidFill>
                  <a:schemeClr val="tx1"/>
                </a:solidFill>
                <a:effectLst/>
                <a:latin typeface="+mn-lt"/>
                <a:ea typeface="+mn-ea"/>
                <a:cs typeface="+mn-cs"/>
              </a:rPr>
              <a:t>“You can return to the default layout…” fade out </a:t>
            </a:r>
            <a:r>
              <a:rPr lang="en-US" dirty="0"/>
              <a:t>slide 3</a:t>
            </a:r>
            <a:r>
              <a:rPr lang="en-US" sz="1200" kern="1200" dirty="0" smtClean="0">
                <a:solidFill>
                  <a:schemeClr val="tx1"/>
                </a:solidFill>
                <a:effectLst/>
                <a:latin typeface="+mn-lt"/>
                <a:ea typeface="+mn-ea"/>
                <a:cs typeface="+mn-cs"/>
              </a:rPr>
              <a:t> and fade in OST to sync with audio script. </a:t>
            </a:r>
            <a:endParaRPr lang="en-US" sz="1200" kern="1200" baseline="0" dirty="0" smtClean="0">
              <a:solidFill>
                <a:schemeClr val="tx1"/>
              </a:solidFill>
              <a:effectLst/>
              <a:latin typeface="+mn-lt"/>
              <a:ea typeface="+mn-ea"/>
              <a:cs typeface="+mn-cs"/>
            </a:endParaRPr>
          </a:p>
          <a:p>
            <a:pPr marL="228600" indent="-228600">
              <a:buAutoNum type="arabicPeriod"/>
            </a:pPr>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A01307F-2963-A64D-9798-9CAB921F167A}" type="slidenum">
              <a:rPr lang="en-US" smtClean="0"/>
              <a:pPr/>
              <a:t>4</a:t>
            </a:fld>
            <a:endParaRPr lang="en-US" dirty="0"/>
          </a:p>
        </p:txBody>
      </p:sp>
    </p:spTree>
    <p:extLst>
      <p:ext uri="{BB962C8B-B14F-4D97-AF65-F5344CB8AC3E}">
        <p14:creationId xmlns:p14="http://schemas.microsoft.com/office/powerpoint/2010/main" val="630245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Script:</a:t>
            </a:r>
          </a:p>
          <a:p>
            <a:endParaRPr lang="en-US" baseline="0" dirty="0" smtClean="0"/>
          </a:p>
          <a:p>
            <a:r>
              <a:rPr lang="en-US" sz="1200" kern="1200" dirty="0" smtClean="0">
                <a:solidFill>
                  <a:schemeClr val="tx1"/>
                </a:solidFill>
                <a:effectLst/>
                <a:latin typeface="+mn-lt"/>
                <a:ea typeface="+mn-ea"/>
                <a:cs typeface="+mn-cs"/>
              </a:rPr>
              <a:t>Once you’re in Dreamweaver, you can open or create websites or webpages.</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The home page is the first page you see when you call up a website. The home page directs users to the rest of the site and previews the website’s design. Rich media content refers to the visual or interactive elements you add to your pages to make it attractive and</a:t>
            </a:r>
            <a:r>
              <a:rPr lang="en-US" sz="1200" kern="1200" baseline="0" dirty="0" smtClean="0">
                <a:solidFill>
                  <a:schemeClr val="tx1"/>
                </a:solidFill>
                <a:effectLst/>
                <a:latin typeface="+mn-lt"/>
                <a:ea typeface="+mn-ea"/>
                <a:cs typeface="+mn-cs"/>
              </a:rPr>
              <a:t> engaging for the user</a:t>
            </a:r>
            <a:r>
              <a:rPr lang="en-US" sz="1200" kern="1200" dirty="0" smtClean="0">
                <a:solidFill>
                  <a:schemeClr val="tx1"/>
                </a:solidFill>
                <a:effectLst/>
                <a:latin typeface="+mn-lt"/>
                <a:ea typeface="+mn-ea"/>
                <a:cs typeface="+mn-cs"/>
              </a:rPr>
              <a:t>. You can use Dreamweaver or other programs such as Photoshop or Illustrator to create these elements.</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Web pages range from simple text-based pages to more complex pages that have such elements as movies, images, and sound. Text is the primary method of conveying information, but you should keep text short and to the point to keep users engaged. You can type text into Dreamweaver or import text from other programs. Using the Property inspector, you can then format the text</a:t>
            </a:r>
            <a:r>
              <a:rPr lang="en-US" sz="1200" kern="1200" baseline="0" dirty="0" smtClean="0">
                <a:solidFill>
                  <a:schemeClr val="tx1"/>
                </a:solidFill>
                <a:effectLst/>
                <a:latin typeface="+mn-lt"/>
                <a:ea typeface="+mn-ea"/>
                <a:cs typeface="+mn-cs"/>
              </a:rPr>
              <a:t> to make it visually appealing.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Hyperlinks, or links, are text elements or images that send users to other locations on a page or website.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Images should be</a:t>
            </a:r>
            <a:r>
              <a:rPr lang="en-US" sz="1200" kern="1200" baseline="0" dirty="0" smtClean="0">
                <a:solidFill>
                  <a:schemeClr val="tx1"/>
                </a:solidFill>
                <a:effectLst/>
                <a:latin typeface="+mn-lt"/>
                <a:ea typeface="+mn-ea"/>
                <a:cs typeface="+mn-cs"/>
              </a:rPr>
              <a:t> used </a:t>
            </a:r>
            <a:r>
              <a:rPr lang="en-US" sz="1200" kern="1200" dirty="0" smtClean="0">
                <a:solidFill>
                  <a:schemeClr val="tx1"/>
                </a:solidFill>
                <a:effectLst/>
                <a:latin typeface="+mn-lt"/>
                <a:ea typeface="+mn-ea"/>
                <a:cs typeface="+mn-cs"/>
              </a:rPr>
              <a:t>sparingly to add visual interest to a page. You also can add banner images on the side or top of a page to add such elements as contact information or a company logo.</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Menu bars, or navigation bars, have multiple links to pages</a:t>
            </a:r>
            <a:r>
              <a:rPr lang="en-US" sz="1200" kern="1200" baseline="0" dirty="0" smtClean="0">
                <a:solidFill>
                  <a:schemeClr val="tx1"/>
                </a:solidFill>
                <a:effectLst/>
                <a:latin typeface="+mn-lt"/>
                <a:ea typeface="+mn-ea"/>
                <a:cs typeface="+mn-cs"/>
              </a:rPr>
              <a:t> on a website</a:t>
            </a:r>
            <a:r>
              <a:rPr lang="en-US" sz="1200" kern="1200" dirty="0" smtClean="0">
                <a:solidFill>
                  <a:schemeClr val="tx1"/>
                </a:solidFill>
                <a:effectLst/>
                <a:latin typeface="+mn-lt"/>
                <a:ea typeface="+mn-ea"/>
                <a:cs typeface="+mn-cs"/>
              </a:rPr>
              <a:t>. These bars are sometimes used with an image map, which is an image whose sections serve as links. The navigation structure refers to the way that internal links such as menu bars are used on your website.</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While working in Dreamweaver, you can use the Help menu commands to get answers to your questions, check for updates, and manage your Creative Cloud account.</a:t>
            </a:r>
          </a:p>
          <a:p>
            <a:endParaRPr lang="en-US" sz="1200" kern="1200" baseline="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CO1: Examine the basic features of Dreamweaver </a:t>
            </a: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1.3 Explore the Dreamweaver workspace</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r>
              <a:rPr lang="en-US" baseline="0" dirty="0" smtClean="0"/>
              <a:t>Developer Notes: </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Image:</a:t>
            </a:r>
            <a:r>
              <a:rPr lang="en-US" sz="1200" kern="1200" baseline="0" dirty="0" smtClean="0">
                <a:solidFill>
                  <a:schemeClr val="tx1"/>
                </a:solidFill>
                <a:effectLst/>
                <a:latin typeface="+mn-lt"/>
                <a:ea typeface="+mn-ea"/>
                <a:cs typeface="+mn-cs"/>
              </a:rPr>
              <a:t> </a:t>
            </a:r>
            <a:r>
              <a:rPr lang="en-US" sz="1200" b="0" i="0" kern="1200" baseline="0" dirty="0" smtClean="0">
                <a:solidFill>
                  <a:schemeClr val="tx1"/>
                </a:solidFill>
                <a:effectLst/>
                <a:latin typeface="+mn-lt"/>
                <a:ea typeface="+mn-ea"/>
                <a:cs typeface="+mn-cs"/>
              </a:rPr>
              <a:t>From ppt Chapter 1, slide 19</a:t>
            </a:r>
          </a:p>
          <a:p>
            <a:endParaRPr lang="en-US" baseline="0" dirty="0" smtClean="0"/>
          </a:p>
          <a:p>
            <a:r>
              <a:rPr lang="en-US" baseline="0" dirty="0" smtClean="0"/>
              <a:t>When the audio talks of:</a:t>
            </a:r>
          </a:p>
          <a:p>
            <a:pPr marL="228600" lvl="1" indent="-228600">
              <a:buFontTx/>
              <a:buAutoNum type="arabicPeriod"/>
            </a:pPr>
            <a:r>
              <a:rPr lang="en-US" baseline="0" dirty="0" smtClean="0"/>
              <a:t>“</a:t>
            </a:r>
            <a:r>
              <a:rPr lang="en-US" sz="1200" kern="1200" dirty="0" smtClean="0">
                <a:solidFill>
                  <a:schemeClr val="tx1"/>
                </a:solidFill>
                <a:effectLst/>
                <a:latin typeface="+mn-lt"/>
                <a:ea typeface="+mn-ea"/>
                <a:cs typeface="+mn-cs"/>
              </a:rPr>
              <a:t>The home page is the first page you see</a:t>
            </a:r>
            <a:r>
              <a:rPr lang="en-US" baseline="0" dirty="0" smtClean="0"/>
              <a:t>…</a:t>
            </a:r>
            <a:r>
              <a:rPr lang="en-US" sz="1200" kern="1200" dirty="0" smtClean="0">
                <a:solidFill>
                  <a:schemeClr val="tx1"/>
                </a:solidFill>
                <a:effectLst/>
                <a:latin typeface="+mn-lt"/>
                <a:ea typeface="+mn-ea"/>
                <a:cs typeface="+mn-cs"/>
              </a:rPr>
              <a:t>” fade out OST and fade in </a:t>
            </a:r>
            <a:r>
              <a:rPr lang="en-US" dirty="0"/>
              <a:t>slide </a:t>
            </a:r>
            <a:r>
              <a:rPr lang="en-US" dirty="0" smtClean="0"/>
              <a:t>19</a:t>
            </a:r>
            <a:r>
              <a:rPr lang="en-US" sz="1200" kern="1200" dirty="0" smtClean="0">
                <a:effectLst/>
                <a:latin typeface="+mn-lt"/>
                <a:ea typeface="+mn-ea"/>
                <a:cs typeface="+mn-cs"/>
              </a:rPr>
              <a:t>.</a:t>
            </a:r>
          </a:p>
          <a:p>
            <a:pPr marL="228600" indent="-228600">
              <a:buAutoNum type="arabicPeriod"/>
            </a:pPr>
            <a:r>
              <a:rPr lang="en-US" sz="1200" kern="1200" dirty="0" smtClean="0">
                <a:solidFill>
                  <a:schemeClr val="tx1"/>
                </a:solidFill>
                <a:effectLst/>
                <a:latin typeface="+mn-lt"/>
                <a:ea typeface="+mn-ea"/>
                <a:cs typeface="+mn-cs"/>
              </a:rPr>
              <a:t>“Rich media content refers to the visual or interactive elements…” add arrow pointing</a:t>
            </a:r>
            <a:r>
              <a:rPr lang="en-US" sz="1200" kern="1200" baseline="0" dirty="0" smtClean="0">
                <a:solidFill>
                  <a:schemeClr val="tx1"/>
                </a:solidFill>
                <a:effectLst/>
                <a:latin typeface="+mn-lt"/>
                <a:ea typeface="+mn-ea"/>
                <a:cs typeface="+mn-cs"/>
              </a:rPr>
              <a:t> to NEA arts graphic.</a:t>
            </a:r>
          </a:p>
          <a:p>
            <a:pPr marL="228600" indent="-228600">
              <a:buFontTx/>
              <a:buAutoNum type="arabicPeriod"/>
              <a:defRPr/>
            </a:pPr>
            <a:r>
              <a:rPr lang="en-US" sz="1200" kern="1200" dirty="0" smtClean="0">
                <a:solidFill>
                  <a:schemeClr val="tx1"/>
                </a:solidFill>
                <a:effectLst/>
                <a:latin typeface="+mn-lt"/>
                <a:ea typeface="+mn-ea"/>
                <a:cs typeface="+mn-cs"/>
              </a:rPr>
              <a:t>“You can use Dreamweaver or other programs…” </a:t>
            </a:r>
            <a:r>
              <a:rPr lang="en-US" sz="1200" kern="1200" baseline="0" dirty="0" smtClean="0">
                <a:solidFill>
                  <a:schemeClr val="tx1"/>
                </a:solidFill>
                <a:effectLst/>
                <a:latin typeface="+mn-lt"/>
                <a:ea typeface="+mn-ea"/>
                <a:cs typeface="+mn-cs"/>
              </a:rPr>
              <a:t>fade out </a:t>
            </a:r>
            <a:r>
              <a:rPr lang="en-US" dirty="0"/>
              <a:t>slide 19</a:t>
            </a:r>
            <a:r>
              <a:rPr lang="en-US" sz="1200" kern="1200" dirty="0" smtClean="0">
                <a:effectLst/>
                <a:latin typeface="+mn-lt"/>
                <a:ea typeface="+mn-ea"/>
                <a:cs typeface="+mn-cs"/>
              </a:rPr>
              <a:t> and </a:t>
            </a:r>
            <a:r>
              <a:rPr lang="en-US" sz="1200" kern="1200" dirty="0" smtClean="0">
                <a:solidFill>
                  <a:schemeClr val="tx1"/>
                </a:solidFill>
                <a:effectLst/>
                <a:latin typeface="+mn-lt"/>
                <a:ea typeface="+mn-ea"/>
                <a:cs typeface="+mn-cs"/>
              </a:rPr>
              <a:t>fade in </a:t>
            </a:r>
            <a:r>
              <a:rPr lang="en-US" sz="1200" kern="1200" baseline="0" dirty="0" smtClean="0">
                <a:solidFill>
                  <a:schemeClr val="tx1"/>
                </a:solidFill>
                <a:effectLst/>
                <a:latin typeface="+mn-lt"/>
                <a:ea typeface="+mn-ea"/>
                <a:cs typeface="+mn-cs"/>
              </a:rPr>
              <a:t>OST to sync with audio script.</a:t>
            </a:r>
          </a:p>
          <a:p>
            <a:pPr marL="228600" indent="-228600">
              <a:buAutoNum type="arabicPeriod"/>
            </a:pPr>
            <a:r>
              <a:rPr lang="en-US" sz="1200" kern="1200" dirty="0" smtClean="0">
                <a:solidFill>
                  <a:schemeClr val="tx1"/>
                </a:solidFill>
                <a:effectLst/>
                <a:latin typeface="+mn-lt"/>
                <a:ea typeface="+mn-ea"/>
                <a:cs typeface="+mn-cs"/>
              </a:rPr>
              <a:t>“You also can add banner images on the side or top…” fade out OST, fade in </a:t>
            </a:r>
            <a:r>
              <a:rPr lang="en-US" dirty="0"/>
              <a:t>slide 19</a:t>
            </a:r>
            <a:r>
              <a:rPr lang="en-US" sz="1200" kern="1200" dirty="0" smtClean="0">
                <a:solidFill>
                  <a:schemeClr val="tx1"/>
                </a:solidFill>
                <a:effectLst/>
                <a:latin typeface="+mn-lt"/>
                <a:ea typeface="+mn-ea"/>
                <a:cs typeface="+mn-cs"/>
              </a:rPr>
              <a:t>, and add circle</a:t>
            </a:r>
            <a:r>
              <a:rPr lang="en-US" sz="1200" kern="1200" baseline="0" dirty="0" smtClean="0">
                <a:solidFill>
                  <a:schemeClr val="tx1"/>
                </a:solidFill>
                <a:effectLst/>
                <a:latin typeface="+mn-lt"/>
                <a:ea typeface="+mn-ea"/>
                <a:cs typeface="+mn-cs"/>
              </a:rPr>
              <a:t> around “Banner.”</a:t>
            </a:r>
            <a:r>
              <a:rPr lang="en-US" sz="1200" kern="1200" dirty="0" smtClean="0">
                <a:solidFill>
                  <a:schemeClr val="tx1"/>
                </a:solidFill>
                <a:effectLst/>
                <a:latin typeface="+mn-lt"/>
                <a:ea typeface="+mn-ea"/>
                <a:cs typeface="+mn-cs"/>
              </a:rPr>
              <a:t> </a:t>
            </a:r>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sz="1200" kern="1200" baseline="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Menu bars, or navigation bars…” add circle</a:t>
            </a:r>
            <a:r>
              <a:rPr lang="en-US" sz="1200" kern="1200" baseline="0" dirty="0" smtClean="0">
                <a:solidFill>
                  <a:schemeClr val="tx1"/>
                </a:solidFill>
                <a:effectLst/>
                <a:latin typeface="+mn-lt"/>
                <a:ea typeface="+mn-ea"/>
                <a:cs typeface="+mn-cs"/>
              </a:rPr>
              <a:t> around “Links to main pages in the website.”</a:t>
            </a:r>
            <a:endParaRPr lang="en-US" sz="1200" kern="1200" baseline="0" dirty="0" smtClean="0">
              <a:solidFill>
                <a:srgbClr val="FF0000"/>
              </a:solidFill>
              <a:effectLst/>
              <a:latin typeface="+mn-lt"/>
              <a:ea typeface="+mn-ea"/>
              <a:cs typeface="+mn-cs"/>
            </a:endParaRPr>
          </a:p>
          <a:p>
            <a:pPr marL="228600" indent="-228600">
              <a:buAutoNum type="arabicPeriod"/>
            </a:pPr>
            <a:r>
              <a:rPr lang="en-US" sz="1200" kern="1200" baseline="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They’re sometimes used with an image map</a:t>
            </a:r>
            <a:r>
              <a:rPr lang="en-US" sz="1200" kern="1200" baseline="0" dirty="0" smtClean="0">
                <a:solidFill>
                  <a:schemeClr val="tx1"/>
                </a:solidFill>
                <a:effectLst/>
                <a:latin typeface="+mn-lt"/>
                <a:ea typeface="+mn-ea"/>
                <a:cs typeface="+mn-cs"/>
              </a:rPr>
              <a:t>…” fade out </a:t>
            </a:r>
            <a:r>
              <a:rPr lang="en-US" dirty="0"/>
              <a:t>slide 19</a:t>
            </a:r>
            <a:r>
              <a:rPr lang="en-US" sz="1200" kern="1200" dirty="0" smtClean="0">
                <a:effectLst/>
                <a:latin typeface="+mn-lt"/>
                <a:ea typeface="+mn-ea"/>
                <a:cs typeface="+mn-cs"/>
              </a:rPr>
              <a:t> </a:t>
            </a:r>
            <a:r>
              <a:rPr lang="en-US" sz="1200" kern="1200" dirty="0" smtClean="0">
                <a:solidFill>
                  <a:schemeClr val="tx1"/>
                </a:solidFill>
                <a:effectLst/>
                <a:latin typeface="+mn-lt"/>
                <a:ea typeface="+mn-ea"/>
                <a:cs typeface="+mn-cs"/>
              </a:rPr>
              <a:t>and fade in </a:t>
            </a:r>
            <a:r>
              <a:rPr lang="en-US" sz="1200" kern="1200" baseline="0" dirty="0" smtClean="0">
                <a:solidFill>
                  <a:schemeClr val="tx1"/>
                </a:solidFill>
                <a:effectLst/>
                <a:latin typeface="+mn-lt"/>
                <a:ea typeface="+mn-ea"/>
                <a:cs typeface="+mn-cs"/>
              </a:rPr>
              <a:t>OST to sync with audio script.</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01307F-2963-A64D-9798-9CAB921F167A}" type="slidenum">
              <a:rPr lang="en-US" smtClean="0"/>
              <a:pPr/>
              <a:t>5</a:t>
            </a:fld>
            <a:endParaRPr lang="en-US" dirty="0"/>
          </a:p>
        </p:txBody>
      </p:sp>
    </p:spTree>
    <p:extLst>
      <p:ext uri="{BB962C8B-B14F-4D97-AF65-F5344CB8AC3E}">
        <p14:creationId xmlns:p14="http://schemas.microsoft.com/office/powerpoint/2010/main" val="630245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Script:</a:t>
            </a:r>
          </a:p>
          <a:p>
            <a:endParaRPr lang="en-US" baseline="0" dirty="0" smtClean="0"/>
          </a:p>
          <a:p>
            <a:r>
              <a:rPr lang="en-US" sz="1200" kern="1200" dirty="0" smtClean="0">
                <a:solidFill>
                  <a:schemeClr val="tx1"/>
                </a:solidFill>
                <a:effectLst/>
                <a:latin typeface="+mn-lt"/>
                <a:ea typeface="+mn-ea"/>
                <a:cs typeface="+mn-cs"/>
              </a:rPr>
              <a:t>Creating a website is a complex process. It can involve working with a team of people with many roles to make sure the site is accurate, attractive, and easy to navigate.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Planning is an essential part of creating a successful website. First, you’ll need to determine the website’s goals and audience and then decide what content and design would be best for targeting that audience. Next, you’ll make a plan that includes a timeline, budget, and task list.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To begin executing your plan, you’ll create a wireframe to outline the structure of your site. The wireframe, which is similar to a flowchart, shows how the pages on a website will be linked to each other. You can draw a simple wireframe on paper or use a graphics program such as Illustrator to create a more complex version. Your wireframe will include the home page, also called the parent page. The pages that are linked to the home page are called child pages.</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You also should create a folder hierarchy for your site. First, you’ll create a local site folder, or root folder, to store all of the website’s HTML files or pages. Next, you’ll create an assets or images subfolder to store sound and image files.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Once your local site folder is created, you can set up your site using the Dreamweaver Site setup dialogue box. You’ll specify the local site folder and pick a name for your site. The site’s name and folders will then appear in the Files panel, which you’ll use to manage your folders and files.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CO1: Examine the basic features of Dreamweaver </a:t>
            </a: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1.4 Describe how to plan a website using Dreamweaver</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Image: iStock</a:t>
            </a:r>
            <a:r>
              <a:rPr lang="en-US" sz="1200" kern="1200" baseline="0" dirty="0" smtClean="0">
                <a:solidFill>
                  <a:schemeClr val="tx1"/>
                </a:solidFill>
                <a:effectLst/>
                <a:latin typeface="+mn-lt"/>
                <a:ea typeface="+mn-ea"/>
                <a:cs typeface="+mn-cs"/>
              </a:rPr>
              <a:t> #64072565</a:t>
            </a:r>
            <a:endParaRPr lang="en-US" dirty="0" smtClean="0">
              <a:effectLst/>
            </a:endParaRP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A01307F-2963-A64D-9798-9CAB921F167A}" type="slidenum">
              <a:rPr lang="en-US" smtClean="0"/>
              <a:pPr/>
              <a:t>6</a:t>
            </a:fld>
            <a:endParaRPr lang="en-US" dirty="0"/>
          </a:p>
        </p:txBody>
      </p:sp>
    </p:spTree>
    <p:extLst>
      <p:ext uri="{BB962C8B-B14F-4D97-AF65-F5344CB8AC3E}">
        <p14:creationId xmlns:p14="http://schemas.microsoft.com/office/powerpoint/2010/main" val="630245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Script:</a:t>
            </a:r>
          </a:p>
          <a:p>
            <a:endParaRPr lang="en-US" baseline="0" dirty="0" smtClean="0"/>
          </a:p>
          <a:p>
            <a:r>
              <a:rPr lang="en-US" dirty="0"/>
              <a:t>Once you’ve set up your site, you’ll need to collect the files necessary to create your pages. These files could include text, buttons, images, animations, </a:t>
            </a:r>
            <a:r>
              <a:rPr lang="en-US" dirty="0" smtClean="0"/>
              <a:t>or video.</a:t>
            </a:r>
          </a:p>
          <a:p>
            <a:r>
              <a:rPr lang="en-US" dirty="0" smtClean="0"/>
              <a:t> </a:t>
            </a:r>
            <a:endParaRPr lang="en-US" dirty="0"/>
          </a:p>
          <a:p>
            <a:r>
              <a:rPr lang="en-US" dirty="0" smtClean="0"/>
              <a:t>You can create </a:t>
            </a:r>
            <a:r>
              <a:rPr lang="en-US" dirty="0"/>
              <a:t>some pages using Dreamweaver and import </a:t>
            </a:r>
            <a:r>
              <a:rPr lang="en-US" dirty="0" smtClean="0"/>
              <a:t>other pages </a:t>
            </a:r>
            <a:r>
              <a:rPr lang="en-US" dirty="0"/>
              <a:t>from other software </a:t>
            </a:r>
            <a:r>
              <a:rPr lang="en-US" dirty="0" smtClean="0"/>
              <a:t>programs, such as word-processing</a:t>
            </a:r>
            <a:r>
              <a:rPr lang="en-US" baseline="0" dirty="0" smtClean="0"/>
              <a:t> programs</a:t>
            </a:r>
            <a:r>
              <a:rPr lang="en-US" dirty="0" smtClean="0"/>
              <a:t>. </a:t>
            </a:r>
            <a:r>
              <a:rPr lang="en-US" dirty="0"/>
              <a:t>Be careful to not add too many elements to each page, as this can increase a page’s loading time by </a:t>
            </a:r>
            <a:r>
              <a:rPr lang="en-US" dirty="0" smtClean="0"/>
              <a:t>increasing its </a:t>
            </a:r>
            <a:r>
              <a:rPr lang="en-US" dirty="0"/>
              <a:t>file size. </a:t>
            </a:r>
            <a:endParaRPr lang="en-US" dirty="0" smtClean="0"/>
          </a:p>
          <a:p>
            <a:endParaRPr lang="en-US" dirty="0"/>
          </a:p>
          <a:p>
            <a:r>
              <a:rPr lang="en-US" dirty="0"/>
              <a:t>Once you’ve completed your pages, you should test that they all look good and all the links work. You should view them on various devices and through such commonly used browsers </a:t>
            </a:r>
            <a:r>
              <a:rPr lang="en-US" dirty="0" smtClean="0"/>
              <a:t>as </a:t>
            </a:r>
            <a:r>
              <a:rPr lang="en-US" dirty="0"/>
              <a:t>Chrome, Firefox, Safari, and Internet Explorer. Every time you make a change to the site, you should test it again. </a:t>
            </a:r>
            <a:endParaRPr lang="en-US" strike="sngStrike" dirty="0" smtClean="0"/>
          </a:p>
          <a:p>
            <a:endParaRPr lang="en-US" dirty="0"/>
          </a:p>
          <a:p>
            <a:r>
              <a:rPr lang="en-US" dirty="0"/>
              <a:t>Publishing your site involves transferring all of the site’s files to a remote web server so users can view it online. The remote server is a computer that’s connected to the Internet with an Internet Protocol, or IP, address. This server is not connected to the computer where your local site is stored. The IP address is an assigned series of numbers that designates the site’s location online. The domain name is the site’s name written in letters rather than numbers. The domain name also is called the Uniform Resource Locator, or URL</a:t>
            </a:r>
            <a:r>
              <a:rPr lang="en-US" dirty="0" smtClean="0"/>
              <a:t>. </a:t>
            </a:r>
            <a:endParaRPr lang="en-US" strike="sngStrike" dirty="0" smtClean="0"/>
          </a:p>
          <a:p>
            <a:endParaRPr lang="en-US" dirty="0"/>
          </a:p>
          <a:p>
            <a:r>
              <a:rPr lang="en-US" dirty="0"/>
              <a:t>Internet Service Providers, or ISPs, provide space to publish sites. Some commercial sites also provide some free space to their users. You’ll use Dreamweaver’s File Transfer Protocol, or FTP, to transfer your files.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CO1: Examine the basic features of Dreamweaver </a:t>
            </a: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1.4 Describe how to plan a website using Dreamweaver</a:t>
            </a:r>
          </a:p>
          <a:p>
            <a:endParaRPr lang="en-US" baseline="0" dirty="0" smtClean="0"/>
          </a:p>
          <a:p>
            <a:r>
              <a:rPr lang="en-US" baseline="0" dirty="0" smtClean="0"/>
              <a:t>Image: #62555560, #58113498</a:t>
            </a:r>
            <a:endParaRPr lang="en-US" dirty="0" smtClean="0"/>
          </a:p>
          <a:p>
            <a:endParaRPr lang="en-US" dirty="0"/>
          </a:p>
        </p:txBody>
      </p:sp>
      <p:sp>
        <p:nvSpPr>
          <p:cNvPr id="4" name="Slide Number Placeholder 3"/>
          <p:cNvSpPr>
            <a:spLocks noGrp="1"/>
          </p:cNvSpPr>
          <p:nvPr>
            <p:ph type="sldNum" sz="quarter" idx="10"/>
          </p:nvPr>
        </p:nvSpPr>
        <p:spPr/>
        <p:txBody>
          <a:bodyPr/>
          <a:lstStyle/>
          <a:p>
            <a:fld id="{1A01307F-2963-A64D-9798-9CAB921F167A}" type="slidenum">
              <a:rPr lang="en-US" smtClean="0"/>
              <a:pPr/>
              <a:t>7</a:t>
            </a:fld>
            <a:endParaRPr lang="en-US" dirty="0"/>
          </a:p>
        </p:txBody>
      </p:sp>
    </p:spTree>
    <p:extLst>
      <p:ext uri="{BB962C8B-B14F-4D97-AF65-F5344CB8AC3E}">
        <p14:creationId xmlns:p14="http://schemas.microsoft.com/office/powerpoint/2010/main" val="6302450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Script:</a:t>
            </a:r>
          </a:p>
          <a:p>
            <a:endParaRPr lang="en-US" baseline="0" dirty="0" smtClean="0"/>
          </a:p>
          <a:p>
            <a:r>
              <a:rPr lang="en-US" sz="1200" kern="1200" dirty="0" smtClean="0">
                <a:solidFill>
                  <a:schemeClr val="tx1"/>
                </a:solidFill>
                <a:effectLst/>
                <a:latin typeface="+mn-lt"/>
                <a:ea typeface="+mn-ea"/>
                <a:cs typeface="+mn-cs"/>
              </a:rPr>
              <a:t>After</a:t>
            </a:r>
            <a:r>
              <a:rPr lang="en-US" sz="1200" kern="1200" baseline="0" dirty="0" smtClean="0">
                <a:solidFill>
                  <a:schemeClr val="tx1"/>
                </a:solidFill>
                <a:effectLst/>
                <a:latin typeface="+mn-lt"/>
                <a:ea typeface="+mn-ea"/>
                <a:cs typeface="+mn-cs"/>
              </a:rPr>
              <a:t> setting up a website, y</a:t>
            </a:r>
            <a:r>
              <a:rPr lang="en-US" sz="1200" kern="1200" dirty="0" smtClean="0">
                <a:solidFill>
                  <a:schemeClr val="tx1"/>
                </a:solidFill>
                <a:effectLst/>
                <a:latin typeface="+mn-lt"/>
                <a:ea typeface="+mn-ea"/>
                <a:cs typeface="+mn-cs"/>
              </a:rPr>
              <a:t>ou’ll need to create folders to organize your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site’s files. You can start by creating a folder called “assets” or some other name that indicates what the folder contains. You also might want to create subfolders to store sound, image, or text files.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Dependent files are files linked to an HTML page that are necessary for that page to function. Related files are files that are used to enable functions or style the content. You can use the Files panel to add, move, rename, or delete folders and files.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Websites usually contain many pages that link back to the home page. To start building your site, you can create several blank web pages. HTML5 is the default document type when you install Dreamweaver, but you can change it to another type. You can add graphics and text to these pages after you name them. It’s important to name these pages with words that users might enter as keywords in a search engine.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Starting with blank pages helps you determine the site’s navigation structure before you add content. You also could create complete pages and link them as you build. However you proceed, you should consider how users will navigate the site. Be sure that all pages link back to the home page, for example, so users don’t have to rely on the Back button. You also should give all icons, text, and buttons used in the menu bar a consistent look across all pages. </a:t>
            </a:r>
          </a:p>
          <a:p>
            <a:endParaRPr lang="en-US" sz="1200" kern="1200" baseline="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CO1: Examine the basic features of Dreamweaver </a:t>
            </a: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1.5 Add folders and pages to a web site</a:t>
            </a:r>
          </a:p>
          <a:p>
            <a:endParaRPr lang="en-US" baseline="0" dirty="0" smtClean="0"/>
          </a:p>
          <a:p>
            <a:r>
              <a:rPr lang="en-US" baseline="0" dirty="0" smtClean="0"/>
              <a:t>Image: iStock #56805886</a:t>
            </a:r>
            <a:endParaRPr lang="en-US" dirty="0" smtClean="0"/>
          </a:p>
          <a:p>
            <a:endParaRPr lang="en-US" dirty="0"/>
          </a:p>
        </p:txBody>
      </p:sp>
      <p:sp>
        <p:nvSpPr>
          <p:cNvPr id="4" name="Slide Number Placeholder 3"/>
          <p:cNvSpPr>
            <a:spLocks noGrp="1"/>
          </p:cNvSpPr>
          <p:nvPr>
            <p:ph type="sldNum" sz="quarter" idx="10"/>
          </p:nvPr>
        </p:nvSpPr>
        <p:spPr/>
        <p:txBody>
          <a:bodyPr/>
          <a:lstStyle/>
          <a:p>
            <a:fld id="{1A01307F-2963-A64D-9798-9CAB921F167A}" type="slidenum">
              <a:rPr lang="en-US" smtClean="0"/>
              <a:pPr/>
              <a:t>8</a:t>
            </a:fld>
            <a:endParaRPr lang="en-US" dirty="0"/>
          </a:p>
        </p:txBody>
      </p:sp>
    </p:spTree>
    <p:extLst>
      <p:ext uri="{BB962C8B-B14F-4D97-AF65-F5344CB8AC3E}">
        <p14:creationId xmlns:p14="http://schemas.microsoft.com/office/powerpoint/2010/main" val="630245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Script:</a:t>
            </a:r>
          </a:p>
          <a:p>
            <a:endParaRPr lang="en-US" baseline="0" dirty="0" smtClean="0"/>
          </a:p>
          <a:p>
            <a:r>
              <a:rPr lang="en-US" sz="1200" kern="1200" dirty="0" smtClean="0">
                <a:solidFill>
                  <a:schemeClr val="tx1"/>
                </a:solidFill>
                <a:effectLst/>
                <a:latin typeface="+mn-lt"/>
                <a:ea typeface="+mn-ea"/>
                <a:cs typeface="+mn-cs"/>
              </a:rPr>
              <a:t>Two factors you’ll need to consider when building your web pages are the page’s headings and properties.  </a:t>
            </a: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The heading is composed of the page title, which appears in the browser, and meta tags, which do not. Meta tags are HTML codes that provide such information as keywords and a description. A keyword relates to a website’s content and a description outlines a site’s content and features.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Search engines compare text in page titles to the keywords</a:t>
            </a:r>
            <a:r>
              <a:rPr lang="en-US" sz="1200" kern="1200" baseline="0" dirty="0" smtClean="0">
                <a:solidFill>
                  <a:schemeClr val="tx1"/>
                </a:solidFill>
                <a:effectLst/>
                <a:latin typeface="+mn-lt"/>
                <a:ea typeface="+mn-ea"/>
                <a:cs typeface="+mn-cs"/>
              </a:rPr>
              <a:t> typed in search engines. </a:t>
            </a:r>
            <a:r>
              <a:rPr lang="en-US" sz="1200" kern="1200" dirty="0" smtClean="0">
                <a:solidFill>
                  <a:schemeClr val="tx1"/>
                </a:solidFill>
                <a:effectLst/>
                <a:latin typeface="+mn-lt"/>
                <a:ea typeface="+mn-ea"/>
                <a:cs typeface="+mn-cs"/>
              </a:rPr>
              <a:t>Some search engines limit the amount information they will include, so you should keep this text concise. You also should think about what keywords users might enter into browsers when searching for your site. Many designers use focus groups to help determine these keywords. You can store a description in an XML file to provide Protocol for Web Description Resources, or POWDER, authentication. This system evaluates web pages and helps users determine whether a site is trustworthy.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When selecting the page properties for your site</a:t>
            </a:r>
            <a:r>
              <a:rPr lang="en-US" sz="1200" strike="noStrike" kern="1200" dirty="0" smtClean="0">
                <a:solidFill>
                  <a:schemeClr val="tx1"/>
                </a:solidFill>
                <a:effectLst/>
                <a:latin typeface="+mn-lt"/>
                <a:ea typeface="+mn-ea"/>
                <a:cs typeface="+mn-cs"/>
              </a:rPr>
              <a:t>, such as colors, </a:t>
            </a:r>
            <a:r>
              <a:rPr lang="en-US" sz="1200" kern="1200" dirty="0" smtClean="0">
                <a:solidFill>
                  <a:schemeClr val="tx1"/>
                </a:solidFill>
                <a:effectLst/>
                <a:latin typeface="+mn-lt"/>
                <a:ea typeface="+mn-ea"/>
                <a:cs typeface="+mn-cs"/>
              </a:rPr>
              <a:t>you should consider the needs of all users. To ensure that all users can access your site, you’ll need to comply with the U.S. Section 508 accessibility guidelines. Adobe provides information on how to make your site accessible to users with disabilities. </a:t>
            </a:r>
          </a:p>
          <a:p>
            <a:endParaRPr lang="en-US" dirty="0"/>
          </a:p>
          <a:p>
            <a:r>
              <a:rPr lang="en-US" sz="1200" kern="1200" dirty="0" smtClean="0">
                <a:solidFill>
                  <a:schemeClr val="tx1"/>
                </a:solidFill>
                <a:effectLst/>
                <a:latin typeface="+mn-lt"/>
                <a:ea typeface="+mn-ea"/>
                <a:cs typeface="+mn-cs"/>
              </a:rPr>
              <a:t>Techniques include using text alternatives for non-text content. Adobe also has information on the Voluntary Product Accessibility Template, or VPA, which explains how Dreamweaver CC complies with Section 508. In addition, you can refer to the WorldWideWeb Consortium, or W3C’s, accessibility guidelines.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CO2: Develop a web page using Dreamweaver </a:t>
            </a: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2.1 Discuss how to create Dreamweaver heading content and set page properties</a:t>
            </a:r>
            <a:endParaRPr lang="en-US" dirty="0"/>
          </a:p>
        </p:txBody>
      </p:sp>
      <p:sp>
        <p:nvSpPr>
          <p:cNvPr id="4" name="Slide Number Placeholder 3"/>
          <p:cNvSpPr>
            <a:spLocks noGrp="1"/>
          </p:cNvSpPr>
          <p:nvPr>
            <p:ph type="sldNum" sz="quarter" idx="10"/>
          </p:nvPr>
        </p:nvSpPr>
        <p:spPr/>
        <p:txBody>
          <a:bodyPr/>
          <a:lstStyle/>
          <a:p>
            <a:fld id="{1A01307F-2963-A64D-9798-9CAB921F167A}" type="slidenum">
              <a:rPr lang="en-US" smtClean="0"/>
              <a:pPr/>
              <a:t>9</a:t>
            </a:fld>
            <a:endParaRPr lang="en-US" dirty="0"/>
          </a:p>
        </p:txBody>
      </p:sp>
    </p:spTree>
    <p:extLst>
      <p:ext uri="{BB962C8B-B14F-4D97-AF65-F5344CB8AC3E}">
        <p14:creationId xmlns:p14="http://schemas.microsoft.com/office/powerpoint/2010/main" val="630245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Script:</a:t>
            </a:r>
          </a:p>
          <a:p>
            <a:endParaRPr lang="en-US" baseline="0" dirty="0" smtClean="0"/>
          </a:p>
          <a:p>
            <a:r>
              <a:rPr lang="en-US" sz="1200" kern="1200" dirty="0" smtClean="0">
                <a:solidFill>
                  <a:schemeClr val="tx1"/>
                </a:solidFill>
                <a:effectLst/>
                <a:latin typeface="+mn-lt"/>
                <a:ea typeface="+mn-ea"/>
                <a:cs typeface="+mn-cs"/>
              </a:rPr>
              <a:t>When creating your pages, you also should think carefully about the body of each page, which is what users will see in a browser window.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Some guidelines to consider include adding white space, or areas with no content, to keep your pages from looking cluttered. You also should keep each page simple and limit the number of media elements you use. The site should have a consistent theme and be easy to navigate as well. You can use templates and Cascading Style Sheets, or CSS, to ensure that all your pages look and feel the same. This consistency will help prevent users from getting lost in the site.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When you create a page, you’ll first set the properties that will determine how the page will look. This</a:t>
            </a:r>
            <a:r>
              <a:rPr lang="en-US" sz="1200" kern="1200" baseline="0" dirty="0" smtClean="0">
                <a:solidFill>
                  <a:schemeClr val="tx1"/>
                </a:solidFill>
                <a:effectLst/>
                <a:latin typeface="+mn-lt"/>
                <a:ea typeface="+mn-ea"/>
                <a:cs typeface="+mn-cs"/>
              </a:rPr>
              <a:t> step includes </a:t>
            </a:r>
            <a:r>
              <a:rPr lang="en-US" sz="1200" kern="1200" dirty="0" smtClean="0">
                <a:solidFill>
                  <a:schemeClr val="tx1"/>
                </a:solidFill>
                <a:effectLst/>
                <a:latin typeface="+mn-lt"/>
                <a:ea typeface="+mn-ea"/>
                <a:cs typeface="+mn-cs"/>
              </a:rPr>
              <a:t>deciding whether to change the default font and default link colors. You can use the CSS Designer panel to make your color and style choices as well as apply these choices to all of your pages. You</a:t>
            </a:r>
            <a:r>
              <a:rPr lang="en-US" sz="1200" kern="1200" baseline="0" dirty="0" smtClean="0">
                <a:solidFill>
                  <a:schemeClr val="tx1"/>
                </a:solidFill>
                <a:effectLst/>
                <a:latin typeface="+mn-lt"/>
                <a:ea typeface="+mn-ea"/>
                <a:cs typeface="+mn-cs"/>
              </a:rPr>
              <a:t> can use the RGBa, HSLa, or HEX color notation schemes to pick colors. </a:t>
            </a:r>
            <a:r>
              <a:rPr lang="en-US" sz="1200" kern="1200" dirty="0" smtClean="0">
                <a:effectLst/>
                <a:latin typeface="+mn-lt"/>
                <a:ea typeface="+mn-ea"/>
                <a:cs typeface="+mn-cs"/>
              </a:rPr>
              <a:t>Note that the</a:t>
            </a:r>
            <a:r>
              <a:rPr lang="en-US" sz="1200" kern="1200" baseline="0" dirty="0" smtClean="0">
                <a:effectLst/>
                <a:latin typeface="+mn-lt"/>
                <a:ea typeface="+mn-ea"/>
                <a:cs typeface="+mn-cs"/>
              </a:rPr>
              <a:t> HEX scheme gives </a:t>
            </a:r>
            <a:r>
              <a:rPr lang="en-US" sz="1200" kern="1200" dirty="0" smtClean="0">
                <a:effectLst/>
                <a:latin typeface="+mn-lt"/>
                <a:ea typeface="+mn-ea"/>
                <a:cs typeface="+mn-cs"/>
              </a:rPr>
              <a:t>each color a hexadecimal RGB value.</a:t>
            </a:r>
            <a:r>
              <a:rPr lang="en-US" sz="1200" kern="1200" dirty="0" smtClean="0">
                <a:solidFill>
                  <a:srgbClr val="FF0000"/>
                </a:solidFill>
                <a:effectLst/>
                <a:latin typeface="+mn-lt"/>
                <a:ea typeface="+mn-ea"/>
                <a:cs typeface="+mn-cs"/>
              </a:rPr>
              <a:t> </a:t>
            </a:r>
            <a:r>
              <a:rPr lang="en-US" sz="1200" kern="1200" dirty="0" smtClean="0">
                <a:solidFill>
                  <a:schemeClr val="tx1"/>
                </a:solidFill>
                <a:effectLst/>
                <a:latin typeface="+mn-lt"/>
                <a:ea typeface="+mn-ea"/>
                <a:cs typeface="+mn-cs"/>
              </a:rPr>
              <a:t>This value represents the amount of red, blue, and green in each color. “A” represents the number 10 in this numbering system and “F” represents the number 15.</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As mentioned earlier, you should keep accessibility in mind when choosing colors. The Web Content Accessibility Guidelines, or WCAG, state that it’s easier for users to read your site if you have a strong contrast between the background color and the text. The guidelines also state that you shouldn’t use color as the only way to relate information, such as referring to a “red” box. </a:t>
            </a:r>
            <a:endParaRPr lang="en-US" dirty="0" smtClean="0">
              <a:effectLst/>
            </a:endParaRPr>
          </a:p>
          <a:p>
            <a:endParaRPr lang="en-US" baseline="0" dirty="0" smtClean="0"/>
          </a:p>
          <a:p>
            <a:r>
              <a:rPr lang="en-US" sz="1200" b="1" kern="1200" dirty="0" smtClean="0">
                <a:solidFill>
                  <a:schemeClr val="tx1"/>
                </a:solidFill>
                <a:effectLst/>
                <a:latin typeface="+mn-lt"/>
                <a:ea typeface="+mn-ea"/>
                <a:cs typeface="+mn-cs"/>
              </a:rPr>
              <a:t>CO2: Develop a web page using Dreamweaver </a:t>
            </a: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2.1 Discuss how to create Dreamweaver heading content and set page properties</a:t>
            </a:r>
          </a:p>
          <a:p>
            <a:endParaRPr lang="en-US" baseline="0" dirty="0" smtClean="0"/>
          </a:p>
          <a:p>
            <a:r>
              <a:rPr lang="en-US" baseline="0" dirty="0" smtClean="0"/>
              <a:t>Image: Chapter 2, </a:t>
            </a:r>
            <a:r>
              <a:rPr lang="en-US" b="0" i="0" strike="noStrike" baseline="0" dirty="0" smtClean="0"/>
              <a:t>ppt </a:t>
            </a:r>
            <a:r>
              <a:rPr lang="en-US" b="0" i="0" dirty="0"/>
              <a:t>s</a:t>
            </a:r>
            <a:r>
              <a:rPr lang="en-US" b="0" i="0" strike="noStrike" baseline="0" dirty="0" smtClean="0"/>
              <a:t>lide 10</a:t>
            </a:r>
            <a:endParaRPr lang="en-US" b="0" i="0" strike="sngStrike" baseline="0" dirty="0" smtClean="0"/>
          </a:p>
          <a:p>
            <a:endParaRPr lang="en-US" baseline="0" dirty="0" smtClean="0"/>
          </a:p>
          <a:p>
            <a:r>
              <a:rPr lang="en-US" baseline="0" dirty="0" smtClean="0"/>
              <a:t>Developer Notes:</a:t>
            </a:r>
          </a:p>
          <a:p>
            <a:pPr marL="0" indent="0">
              <a:buFont typeface="Arial" charset="0"/>
              <a:buNone/>
            </a:pPr>
            <a:endParaRPr lang="en-US" strike="sngStrike" baseline="0" dirty="0" smtClean="0"/>
          </a:p>
          <a:p>
            <a:r>
              <a:rPr lang="en-US" baseline="0" dirty="0" smtClean="0"/>
              <a:t>When the audio talks of:</a:t>
            </a:r>
          </a:p>
          <a:p>
            <a:pPr marL="228600" indent="-228600">
              <a:buFontTx/>
              <a:buAutoNum type="arabicPeriod"/>
            </a:pPr>
            <a:r>
              <a:rPr lang="en-US" baseline="0" dirty="0" smtClean="0"/>
              <a:t>“</a:t>
            </a:r>
            <a:r>
              <a:rPr lang="en-US" sz="1200" kern="1200" dirty="0" smtClean="0">
                <a:solidFill>
                  <a:schemeClr val="tx1"/>
                </a:solidFill>
                <a:effectLst/>
                <a:latin typeface="+mn-lt"/>
                <a:ea typeface="+mn-ea"/>
                <a:cs typeface="+mn-cs"/>
              </a:rPr>
              <a:t>You</a:t>
            </a:r>
            <a:r>
              <a:rPr lang="en-US" sz="1200" kern="1200" baseline="0" dirty="0" smtClean="0">
                <a:solidFill>
                  <a:schemeClr val="tx1"/>
                </a:solidFill>
                <a:effectLst/>
                <a:latin typeface="+mn-lt"/>
                <a:ea typeface="+mn-ea"/>
                <a:cs typeface="+mn-cs"/>
              </a:rPr>
              <a:t> can use the RGBa</a:t>
            </a:r>
            <a:r>
              <a:rPr lang="en-US" baseline="0" dirty="0" smtClean="0"/>
              <a:t>…</a:t>
            </a:r>
            <a:r>
              <a:rPr lang="en-US" sz="1200" kern="1200" dirty="0" smtClean="0">
                <a:solidFill>
                  <a:schemeClr val="tx1"/>
                </a:solidFill>
                <a:effectLst/>
                <a:latin typeface="+mn-lt"/>
                <a:ea typeface="+mn-ea"/>
                <a:cs typeface="+mn-cs"/>
              </a:rPr>
              <a:t>” fade out OST, fade in </a:t>
            </a:r>
            <a:r>
              <a:rPr lang="en-US" dirty="0"/>
              <a:t>slide </a:t>
            </a:r>
            <a:r>
              <a:rPr lang="en-US" dirty="0" smtClean="0"/>
              <a:t>10</a:t>
            </a:r>
            <a:r>
              <a:rPr lang="en-US" sz="1200" kern="1200" dirty="0" smtClean="0">
                <a:effectLst/>
              </a:rPr>
              <a:t> </a:t>
            </a:r>
            <a:r>
              <a:rPr lang="en-US" sz="1200" kern="1200" dirty="0" smtClean="0">
                <a:solidFill>
                  <a:schemeClr val="tx1"/>
                </a:solidFill>
                <a:effectLst/>
                <a:latin typeface="+mn-lt"/>
                <a:ea typeface="+mn-ea"/>
                <a:cs typeface="+mn-cs"/>
              </a:rPr>
              <a:t>and highlight</a:t>
            </a:r>
            <a:r>
              <a:rPr lang="en-US" sz="1200" kern="1200" baseline="0" dirty="0" smtClean="0">
                <a:solidFill>
                  <a:schemeClr val="tx1"/>
                </a:solidFill>
                <a:effectLst/>
                <a:latin typeface="+mn-lt"/>
                <a:ea typeface="+mn-ea"/>
                <a:cs typeface="+mn-cs"/>
              </a:rPr>
              <a:t> the words “available color modes</a:t>
            </a:r>
            <a:r>
              <a:rPr lang="en-US" sz="1200" kern="1200" dirty="0" smtClean="0">
                <a:solidFill>
                  <a:schemeClr val="tx1"/>
                </a:solidFill>
                <a:effectLst/>
                <a:latin typeface="+mn-lt"/>
                <a:ea typeface="+mn-ea"/>
                <a:cs typeface="+mn-cs"/>
              </a:rPr>
              <a:t>.”</a:t>
            </a:r>
          </a:p>
          <a:p>
            <a:pPr marL="228600" indent="-228600">
              <a:buAutoNum type="arabicPeriod"/>
            </a:pPr>
            <a:r>
              <a:rPr lang="en-US" sz="1200" kern="1200" dirty="0" smtClean="0">
                <a:solidFill>
                  <a:schemeClr val="tx1"/>
                </a:solidFill>
                <a:effectLst/>
                <a:latin typeface="+mn-lt"/>
                <a:ea typeface="+mn-ea"/>
                <a:cs typeface="+mn-cs"/>
              </a:rPr>
              <a:t>“</a:t>
            </a:r>
            <a:r>
              <a:rPr lang="en-US" sz="1200" kern="1200" dirty="0" smtClean="0">
                <a:effectLst/>
                <a:latin typeface="+mn-lt"/>
                <a:ea typeface="+mn-ea"/>
                <a:cs typeface="+mn-cs"/>
              </a:rPr>
              <a:t>Note that the</a:t>
            </a:r>
            <a:r>
              <a:rPr lang="en-US" sz="1200" kern="1200" baseline="0" dirty="0" smtClean="0">
                <a:effectLst/>
                <a:latin typeface="+mn-lt"/>
                <a:ea typeface="+mn-ea"/>
                <a:cs typeface="+mn-cs"/>
              </a:rPr>
              <a:t> HEX system gives </a:t>
            </a:r>
            <a:r>
              <a:rPr lang="en-US" sz="1200" kern="1200" dirty="0" smtClean="0">
                <a:effectLst/>
                <a:latin typeface="+mn-lt"/>
                <a:ea typeface="+mn-ea"/>
                <a:cs typeface="+mn-cs"/>
              </a:rPr>
              <a:t>each color</a:t>
            </a:r>
            <a:r>
              <a:rPr lang="en-US" sz="1200" kern="1200" dirty="0" smtClean="0">
                <a:solidFill>
                  <a:schemeClr val="tx1"/>
                </a:solidFill>
                <a:effectLst/>
                <a:latin typeface="+mn-lt"/>
                <a:ea typeface="+mn-ea"/>
                <a:cs typeface="+mn-cs"/>
              </a:rPr>
              <a:t>…” add circle around words</a:t>
            </a:r>
            <a:r>
              <a:rPr lang="en-US" sz="1200" kern="1200" baseline="0" dirty="0" smtClean="0">
                <a:solidFill>
                  <a:schemeClr val="tx1"/>
                </a:solidFill>
                <a:effectLst/>
                <a:latin typeface="+mn-lt"/>
                <a:ea typeface="+mn-ea"/>
                <a:cs typeface="+mn-cs"/>
              </a:rPr>
              <a:t> “Selected color is #FFFFFF (white).” </a:t>
            </a:r>
          </a:p>
          <a:p>
            <a:pPr marL="228600" indent="-228600">
              <a:buFontTx/>
              <a:buAutoNum type="arabicPeriod"/>
              <a:defRPr/>
            </a:pPr>
            <a:r>
              <a:rPr lang="en-US" sz="1200" kern="1200" dirty="0" smtClean="0">
                <a:solidFill>
                  <a:schemeClr val="tx1"/>
                </a:solidFill>
                <a:effectLst/>
                <a:latin typeface="+mn-lt"/>
                <a:ea typeface="+mn-ea"/>
                <a:cs typeface="+mn-cs"/>
              </a:rPr>
              <a:t>“You should keep accessibility in mind when choosing colors…” </a:t>
            </a:r>
            <a:r>
              <a:rPr lang="en-US" sz="1200" kern="1200" baseline="0" dirty="0" smtClean="0">
                <a:solidFill>
                  <a:schemeClr val="tx1"/>
                </a:solidFill>
                <a:effectLst/>
                <a:latin typeface="+mn-lt"/>
                <a:ea typeface="+mn-ea"/>
                <a:cs typeface="+mn-cs"/>
              </a:rPr>
              <a:t>fade out </a:t>
            </a:r>
            <a:r>
              <a:rPr lang="en-US" dirty="0"/>
              <a:t>slide 10 </a:t>
            </a:r>
            <a:r>
              <a:rPr lang="en-US" sz="1200" kern="1200" dirty="0" smtClean="0">
                <a:solidFill>
                  <a:schemeClr val="tx1"/>
                </a:solidFill>
                <a:effectLst/>
                <a:latin typeface="+mn-lt"/>
                <a:ea typeface="+mn-ea"/>
                <a:cs typeface="+mn-cs"/>
              </a:rPr>
              <a:t>and fade in </a:t>
            </a:r>
            <a:r>
              <a:rPr lang="en-US" sz="1200" kern="1200" baseline="0" dirty="0" smtClean="0">
                <a:solidFill>
                  <a:schemeClr val="tx1"/>
                </a:solidFill>
                <a:effectLst/>
                <a:latin typeface="+mn-lt"/>
                <a:ea typeface="+mn-ea"/>
                <a:cs typeface="+mn-cs"/>
              </a:rPr>
              <a:t>OST to sync with audio script.</a:t>
            </a:r>
          </a:p>
        </p:txBody>
      </p:sp>
      <p:sp>
        <p:nvSpPr>
          <p:cNvPr id="4" name="Slide Number Placeholder 3"/>
          <p:cNvSpPr>
            <a:spLocks noGrp="1"/>
          </p:cNvSpPr>
          <p:nvPr>
            <p:ph type="sldNum" sz="quarter" idx="10"/>
          </p:nvPr>
        </p:nvSpPr>
        <p:spPr/>
        <p:txBody>
          <a:bodyPr/>
          <a:lstStyle/>
          <a:p>
            <a:fld id="{1A01307F-2963-A64D-9798-9CAB921F167A}" type="slidenum">
              <a:rPr lang="en-US" smtClean="0"/>
              <a:pPr/>
              <a:t>10</a:t>
            </a:fld>
            <a:endParaRPr lang="en-US" dirty="0"/>
          </a:p>
        </p:txBody>
      </p:sp>
    </p:spTree>
    <p:extLst>
      <p:ext uri="{BB962C8B-B14F-4D97-AF65-F5344CB8AC3E}">
        <p14:creationId xmlns:p14="http://schemas.microsoft.com/office/powerpoint/2010/main" val="630245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Script:</a:t>
            </a:r>
          </a:p>
          <a:p>
            <a:endParaRPr lang="en-US" dirty="0"/>
          </a:p>
          <a:p>
            <a:r>
              <a:rPr lang="en-US" sz="1200" kern="1200" dirty="0" smtClean="0">
                <a:solidFill>
                  <a:schemeClr val="tx1"/>
                </a:solidFill>
                <a:effectLst/>
                <a:latin typeface="+mn-lt"/>
                <a:ea typeface="+mn-ea"/>
                <a:cs typeface="+mn-cs"/>
              </a:rPr>
              <a:t>While </a:t>
            </a:r>
            <a:r>
              <a:rPr lang="en-US" dirty="0" smtClean="0"/>
              <a:t>page settings such as color are an important component of your website, you’ll primarily be using text to present information.</a:t>
            </a:r>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As discussed earlier, you can type your text into Dreamweaver or import it from a software program such as Microsoft Word. Using the Import Word Document command will preserve the formatting and create clean HTML code, which is code that doesn’t include unnecessary instructions. You also can create a link from your page to a Word or Excel document.</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It used to be more common to format your text using HTML tags. You can still use tags, but the accepted approach now is to use CSS styles. This approach separates the content from the styles, which are placed in the page heading or in an external style sheet file. This separation allows you to change or update page content without affecting formatting. You’ll use the Property Inspector to apply CSS styles, which will be discussed in more detail later.</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pPr>
              <a:defRPr/>
            </a:pPr>
            <a:r>
              <a:rPr lang="en-US" sz="1200" kern="1200" dirty="0" smtClean="0">
                <a:solidFill>
                  <a:schemeClr val="tx1"/>
                </a:solidFill>
                <a:effectLst/>
                <a:latin typeface="+mn-lt"/>
                <a:ea typeface="+mn-ea"/>
                <a:cs typeface="+mn-cs"/>
              </a:rPr>
              <a:t>When formatting text, it’s best to stick to standard fonts. This increases the chance that users will have those fonts on their computers. Standard fonts also work well on both Macintosh and Windows computers. You </a:t>
            </a:r>
            <a:r>
              <a:rPr lang="en-US" dirty="0"/>
              <a:t>also can use </a:t>
            </a:r>
            <a:r>
              <a:rPr lang="en-US" sz="1200" kern="1200" dirty="0" smtClean="0">
                <a:solidFill>
                  <a:schemeClr val="tx1"/>
                </a:solidFill>
                <a:effectLst/>
                <a:latin typeface="+mn-lt"/>
                <a:ea typeface="+mn-ea"/>
                <a:cs typeface="+mn-cs"/>
              </a:rPr>
              <a:t>TypeKit</a:t>
            </a:r>
            <a:r>
              <a:rPr lang="en-US" sz="1200" kern="1200" baseline="0" dirty="0" smtClean="0">
                <a:solidFill>
                  <a:schemeClr val="tx1"/>
                </a:solidFill>
                <a:effectLst/>
                <a:latin typeface="+mn-lt"/>
                <a:ea typeface="+mn-ea"/>
                <a:cs typeface="+mn-cs"/>
              </a:rPr>
              <a:t>, which provides access to web fonts called Adobe Edge Web fonts that can be read correctly by all browsers and devices.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effectLst/>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You can apply several fonts by choosing a font combination, or set of font choices, from the Property inspector’s font list. This combination ensures that if one font is not available, the browser will choose the next font on your list.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You also can use the Property inspector to change the font size or to format blocks of text as paragraphs or headings. You can use it to align or indent paragraphs as well, but it’s considered to be a better practice to use CSS styles for this task.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CO2: Develop a web page using Dreamweaver</a:t>
            </a: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2.2 Explain how to create, import, and format text</a:t>
            </a:r>
          </a:p>
          <a:p>
            <a:r>
              <a:rPr lang="en-US" sz="1200" kern="1200" dirty="0" smtClean="0">
                <a:solidFill>
                  <a:schemeClr val="tx1"/>
                </a:solidFill>
                <a:effectLst/>
                <a:latin typeface="+mn-lt"/>
                <a:ea typeface="+mn-ea"/>
                <a:cs typeface="+mn-cs"/>
              </a:rPr>
              <a:t>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1A01307F-2963-A64D-9798-9CAB921F167A}" type="slidenum">
              <a:rPr lang="en-US" smtClean="0"/>
              <a:pPr/>
              <a:t>11</a:t>
            </a:fld>
            <a:endParaRPr lang="en-US" dirty="0"/>
          </a:p>
        </p:txBody>
      </p:sp>
    </p:spTree>
    <p:extLst>
      <p:ext uri="{BB962C8B-B14F-4D97-AF65-F5344CB8AC3E}">
        <p14:creationId xmlns:p14="http://schemas.microsoft.com/office/powerpoint/2010/main" val="630245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Script:</a:t>
            </a:r>
          </a:p>
          <a:p>
            <a:endParaRPr lang="en-US" baseline="0" dirty="0" smtClean="0"/>
          </a:p>
          <a:p>
            <a:r>
              <a:rPr lang="en-US" sz="1200" kern="1200" dirty="0" smtClean="0">
                <a:solidFill>
                  <a:schemeClr val="tx1"/>
                </a:solidFill>
                <a:effectLst/>
                <a:latin typeface="+mn-lt"/>
                <a:ea typeface="+mn-ea"/>
                <a:cs typeface="+mn-cs"/>
              </a:rPr>
              <a:t>Links, or hyperlinks, are what make it possible for users to navigate your site to view all of its pages. Visitors appreciate navigation that is easy to use. They also like websites that have links to other interesting pages or sites.</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When adding links, you’ll first select an image or text you want to use as the link. Next, you’ll specify a path to the page you want to link to in the Link text box in the Property inspector. Be sure to avoid broken links, which are links that can’t find the intended destination. Typing a link address incorrectly is one way to cause a broken link.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In addition to page links, you also should add a point of contact link. This link gives users a way to contact someone associated with the site. The mail to link, which is an email address, is a common way to provide this contact information.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As mentioned earlier, menu bars provide links to the rest of your site. To help users move around your site easily, you should put the menu bar in the same place on each page. Menu bars often include rollovers, or links that appears when users move a mouse pointer over them. You also should consider such WCAG accessibility guidelines as making sure links are readable and limiting the number of links per page.</a:t>
            </a:r>
            <a:endParaRPr lang="en-US" dirty="0" smtClean="0">
              <a:effectLst/>
            </a:endParaRPr>
          </a:p>
          <a:p>
            <a:endParaRPr lang="en-US" baseline="0" dirty="0" smtClean="0"/>
          </a:p>
          <a:p>
            <a:r>
              <a:rPr lang="en-US" sz="1200" b="1" kern="1200" dirty="0" smtClean="0">
                <a:solidFill>
                  <a:schemeClr val="tx1"/>
                </a:solidFill>
                <a:effectLst/>
                <a:latin typeface="+mn-lt"/>
                <a:ea typeface="+mn-ea"/>
                <a:cs typeface="+mn-cs"/>
              </a:rPr>
              <a:t>CO2: Develop a web page using Dreamweaver </a:t>
            </a: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2.3 Add links to web pages using Dreamweaver</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Images: </a:t>
            </a:r>
            <a:r>
              <a:rPr lang="en-US" sz="1200" kern="1200" dirty="0" smtClean="0">
                <a:effectLst/>
                <a:latin typeface="+mn-lt"/>
                <a:ea typeface="+mn-ea"/>
                <a:cs typeface="+mn-cs"/>
              </a:rPr>
              <a:t>in</a:t>
            </a:r>
            <a:r>
              <a:rPr lang="en-US" sz="1200" kern="1200" baseline="0" dirty="0" smtClean="0">
                <a:effectLst/>
                <a:latin typeface="+mn-lt"/>
                <a:ea typeface="+mn-ea"/>
                <a:cs typeface="+mn-cs"/>
              </a:rPr>
              <a:t> the order they appear on the screen, from </a:t>
            </a:r>
            <a:r>
              <a:rPr lang="en-US" sz="1200" kern="1200" dirty="0" smtClean="0">
                <a:effectLst/>
                <a:latin typeface="+mn-lt"/>
                <a:ea typeface="+mn-ea"/>
                <a:cs typeface="+mn-cs"/>
              </a:rPr>
              <a:t>Chapter 2 ppt slide</a:t>
            </a:r>
            <a:r>
              <a:rPr lang="en-US" sz="1200" kern="1200" baseline="0" dirty="0" smtClean="0">
                <a:effectLst/>
                <a:latin typeface="+mn-lt"/>
                <a:ea typeface="+mn-ea"/>
                <a:cs typeface="+mn-cs"/>
              </a:rPr>
              <a:t> 26; Chapter 2 ppt</a:t>
            </a:r>
            <a:r>
              <a:rPr lang="en-US" sz="1200" kern="1200" dirty="0" smtClean="0">
                <a:effectLst/>
                <a:latin typeface="+mn-lt"/>
                <a:ea typeface="+mn-ea"/>
                <a:cs typeface="+mn-cs"/>
              </a:rPr>
              <a:t> slide 29</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r>
              <a:rPr lang="en-US" baseline="0" dirty="0" smtClean="0"/>
              <a:t>Developer Notes:</a:t>
            </a:r>
          </a:p>
          <a:p>
            <a:endParaRPr lang="en-US" baseline="0" dirty="0" smtClean="0"/>
          </a:p>
          <a:p>
            <a:pPr marL="0" indent="0">
              <a:buFont typeface="Arial" charset="0"/>
              <a:buNone/>
            </a:pPr>
            <a:r>
              <a:rPr lang="en-US" baseline="0" dirty="0" smtClean="0"/>
              <a:t>When the audio talks of:</a:t>
            </a:r>
          </a:p>
          <a:p>
            <a:pPr marL="228600" indent="-228600">
              <a:buAutoNum type="arabicPeriod"/>
            </a:pPr>
            <a:r>
              <a:rPr lang="en-US" baseline="0" dirty="0" smtClean="0"/>
              <a:t>“</a:t>
            </a:r>
            <a:r>
              <a:rPr lang="en-US" sz="1200" kern="1200" dirty="0" smtClean="0">
                <a:solidFill>
                  <a:schemeClr val="tx1"/>
                </a:solidFill>
                <a:effectLst/>
                <a:latin typeface="+mn-lt"/>
                <a:ea typeface="+mn-ea"/>
                <a:cs typeface="+mn-cs"/>
              </a:rPr>
              <a:t>In addition to page links, you also should add a point of contact link</a:t>
            </a:r>
            <a:r>
              <a:rPr lang="en-US" baseline="0" dirty="0" smtClean="0"/>
              <a:t>…</a:t>
            </a:r>
            <a:r>
              <a:rPr lang="en-US" sz="1200" kern="1200" dirty="0" smtClean="0">
                <a:solidFill>
                  <a:schemeClr val="tx1"/>
                </a:solidFill>
                <a:effectLst/>
                <a:latin typeface="+mn-lt"/>
                <a:ea typeface="+mn-ea"/>
                <a:cs typeface="+mn-cs"/>
              </a:rPr>
              <a:t>” fade out OST, fade in </a:t>
            </a:r>
            <a:r>
              <a:rPr lang="en-US" dirty="0"/>
              <a:t>slide 26</a:t>
            </a:r>
            <a:r>
              <a:rPr lang="en-US" sz="1200" kern="1200" dirty="0" smtClean="0">
                <a:effectLst/>
                <a:latin typeface="+mn-lt"/>
                <a:ea typeface="+mn-ea"/>
                <a:cs typeface="+mn-cs"/>
              </a:rPr>
              <a:t>, and </a:t>
            </a:r>
            <a:r>
              <a:rPr lang="en-US" sz="1200" kern="1200" dirty="0" smtClean="0">
                <a:solidFill>
                  <a:schemeClr val="tx1"/>
                </a:solidFill>
                <a:effectLst/>
                <a:latin typeface="+mn-lt"/>
                <a:ea typeface="+mn-ea"/>
                <a:cs typeface="+mn-cs"/>
              </a:rPr>
              <a:t>circle the Link mailto:manager@stripedumbrella.com.</a:t>
            </a:r>
          </a:p>
          <a:p>
            <a:pPr marL="228600" lvl="1" indent="-228600">
              <a:buFontTx/>
              <a:buAutoNum type="arabicPeriod"/>
            </a:pPr>
            <a:r>
              <a:rPr lang="en-US" sz="1200" kern="1200" dirty="0" smtClean="0">
                <a:solidFill>
                  <a:schemeClr val="tx1"/>
                </a:solidFill>
                <a:effectLst/>
                <a:latin typeface="+mn-lt"/>
                <a:ea typeface="+mn-ea"/>
                <a:cs typeface="+mn-cs"/>
              </a:rPr>
              <a:t>“As mentioned earlier, menu bars…” fade out </a:t>
            </a:r>
            <a:r>
              <a:rPr lang="en-US" dirty="0"/>
              <a:t>slide 26</a:t>
            </a:r>
            <a:r>
              <a:rPr lang="en-US" sz="1200" kern="1200" dirty="0" smtClean="0">
                <a:effectLst/>
                <a:latin typeface="+mn-lt"/>
                <a:ea typeface="+mn-ea"/>
                <a:cs typeface="+mn-cs"/>
              </a:rPr>
              <a:t>, fade</a:t>
            </a:r>
            <a:r>
              <a:rPr lang="en-US" sz="1200" kern="1200" baseline="0" dirty="0" smtClean="0">
                <a:effectLst/>
                <a:latin typeface="+mn-lt"/>
                <a:ea typeface="+mn-ea"/>
                <a:cs typeface="+mn-cs"/>
              </a:rPr>
              <a:t> in </a:t>
            </a:r>
            <a:r>
              <a:rPr lang="en-US" dirty="0"/>
              <a:t>slide </a:t>
            </a:r>
            <a:r>
              <a:rPr lang="en-US" dirty="0" smtClean="0"/>
              <a:t>29</a:t>
            </a:r>
            <a:r>
              <a:rPr lang="en-US" sz="1200" kern="1200" baseline="0" dirty="0" smtClean="0">
                <a:solidFill>
                  <a:schemeClr val="tx1"/>
                </a:solidFill>
                <a:effectLst/>
                <a:latin typeface="+mn-lt"/>
                <a:ea typeface="+mn-ea"/>
                <a:cs typeface="+mn-cs"/>
              </a:rPr>
              <a:t>, circle the rollover links.</a:t>
            </a:r>
          </a:p>
          <a:p>
            <a:pPr marL="228600" indent="-228600">
              <a:buAutoNum type="arabicPeriod"/>
            </a:pPr>
            <a:r>
              <a:rPr lang="en-US" sz="1200" kern="1200" baseline="0" dirty="0" smtClean="0">
                <a:solidFill>
                  <a:schemeClr val="tx1"/>
                </a:solidFill>
                <a:effectLst/>
                <a:latin typeface="+mn-lt"/>
                <a:ea typeface="+mn-ea"/>
                <a:cs typeface="+mn-cs"/>
              </a:rPr>
              <a:t> “Selected color is #FFFFFF (white).” </a:t>
            </a:r>
          </a:p>
          <a:p>
            <a:pPr marL="228600" lvl="1" indent="-228600">
              <a:buFontTx/>
              <a:buAutoNum type="arabicPeriod"/>
              <a:defRPr/>
            </a:pPr>
            <a:r>
              <a:rPr lang="en-US" sz="1200" kern="1200" dirty="0" smtClean="0">
                <a:solidFill>
                  <a:schemeClr val="tx1"/>
                </a:solidFill>
                <a:effectLst/>
                <a:latin typeface="+mn-lt"/>
                <a:ea typeface="+mn-ea"/>
                <a:cs typeface="+mn-cs"/>
              </a:rPr>
              <a:t>“You also should consider such WCAG…” </a:t>
            </a:r>
            <a:r>
              <a:rPr lang="en-US" sz="1200" kern="1200" baseline="0" dirty="0" smtClean="0">
                <a:solidFill>
                  <a:schemeClr val="tx1"/>
                </a:solidFill>
                <a:effectLst/>
                <a:latin typeface="+mn-lt"/>
                <a:ea typeface="+mn-ea"/>
                <a:cs typeface="+mn-cs"/>
              </a:rPr>
              <a:t>fade </a:t>
            </a:r>
            <a:r>
              <a:rPr lang="en-US" sz="1200" kern="1200" baseline="0" dirty="0" smtClean="0">
                <a:effectLst/>
                <a:latin typeface="+mn-lt"/>
                <a:ea typeface="+mn-ea"/>
                <a:cs typeface="+mn-cs"/>
              </a:rPr>
              <a:t>out </a:t>
            </a:r>
            <a:r>
              <a:rPr lang="en-US" dirty="0"/>
              <a:t>slide </a:t>
            </a:r>
            <a:r>
              <a:rPr lang="en-US" dirty="0" smtClean="0"/>
              <a:t>29 </a:t>
            </a:r>
            <a:r>
              <a:rPr lang="en-US" sz="1200" kern="1200" dirty="0" smtClean="0">
                <a:solidFill>
                  <a:schemeClr val="tx1"/>
                </a:solidFill>
                <a:effectLst/>
                <a:latin typeface="+mn-lt"/>
                <a:ea typeface="+mn-ea"/>
                <a:cs typeface="+mn-cs"/>
              </a:rPr>
              <a:t>and fade in </a:t>
            </a:r>
            <a:r>
              <a:rPr lang="en-US" sz="1200" kern="1200" baseline="0" dirty="0" smtClean="0">
                <a:solidFill>
                  <a:schemeClr val="tx1"/>
                </a:solidFill>
                <a:effectLst/>
                <a:latin typeface="+mn-lt"/>
                <a:ea typeface="+mn-ea"/>
                <a:cs typeface="+mn-cs"/>
              </a:rPr>
              <a:t>OST to sync with audio script.</a:t>
            </a:r>
            <a:endParaRPr lang="en-US" dirty="0"/>
          </a:p>
        </p:txBody>
      </p:sp>
      <p:sp>
        <p:nvSpPr>
          <p:cNvPr id="4" name="Slide Number Placeholder 3"/>
          <p:cNvSpPr>
            <a:spLocks noGrp="1"/>
          </p:cNvSpPr>
          <p:nvPr>
            <p:ph type="sldNum" sz="quarter" idx="10"/>
          </p:nvPr>
        </p:nvSpPr>
        <p:spPr/>
        <p:txBody>
          <a:bodyPr/>
          <a:lstStyle/>
          <a:p>
            <a:fld id="{1A01307F-2963-A64D-9798-9CAB921F167A}" type="slidenum">
              <a:rPr lang="en-US" smtClean="0"/>
              <a:pPr/>
              <a:t>12</a:t>
            </a:fld>
            <a:endParaRPr lang="en-US" dirty="0"/>
          </a:p>
        </p:txBody>
      </p:sp>
    </p:spTree>
    <p:extLst>
      <p:ext uri="{BB962C8B-B14F-4D97-AF65-F5344CB8AC3E}">
        <p14:creationId xmlns:p14="http://schemas.microsoft.com/office/powerpoint/2010/main" val="630245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Script:</a:t>
            </a:r>
          </a:p>
          <a:p>
            <a:endParaRPr lang="en-US" dirty="0" smtClean="0"/>
          </a:p>
          <a:p>
            <a:r>
              <a:rPr lang="en-US" sz="1200" kern="1200" dirty="0" smtClean="0">
                <a:solidFill>
                  <a:schemeClr val="tx1"/>
                </a:solidFill>
                <a:effectLst/>
                <a:latin typeface="+mn-lt"/>
                <a:ea typeface="+mn-ea"/>
                <a:cs typeface="+mn-cs"/>
              </a:rPr>
              <a:t>You have several options for making—and correcting—changes as you build your pages.</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The History panel keeps track of all of your formatting and editing tasks. It lists all of these changes as steps. If you make a mistake, you can use the panel’s slider to redo or undo a step. The panel also allows you to combine several tasks into one command to speed up your work. Twenty steps are recorded by default, but you can set this number higher. Just be aware that a higher number may affect Dreamweaver’s performance by requiring more memory.</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Keyboard shortcuts are another quick way to make changes. In Windows, Control-Z lets you undo a step and Control-Y allows you to redo a step. The Mac commands are Command-Z to undo a step and Command-Y to redo a step. Note that if you clear the History panel, you’ll reset the memory for the shortcuts and they won’t work anymore.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You may find that you’d like to make some changes by writing the code. As discussed</a:t>
            </a:r>
            <a:r>
              <a:rPr lang="en-US" sz="1200" kern="1200" baseline="0" dirty="0" smtClean="0">
                <a:solidFill>
                  <a:schemeClr val="tx1"/>
                </a:solidFill>
                <a:effectLst/>
                <a:latin typeface="+mn-lt"/>
                <a:ea typeface="+mn-ea"/>
                <a:cs typeface="+mn-cs"/>
              </a:rPr>
              <a:t> earlier, y</a:t>
            </a:r>
            <a:r>
              <a:rPr lang="en-US" sz="1200" kern="1200" dirty="0" smtClean="0">
                <a:solidFill>
                  <a:schemeClr val="tx1"/>
                </a:solidFill>
                <a:effectLst/>
                <a:latin typeface="+mn-lt"/>
                <a:ea typeface="+mn-ea"/>
                <a:cs typeface="+mn-cs"/>
              </a:rPr>
              <a:t>ou can view the code in the Code view or the Code and Design view. Another option is the Code Inspector, which allows you to see the code in one window and a full-screen view of your page in Design view in a separate window.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You also can use the Code Inspector to add such features as JavaScript functions. These functions are blocks of code that add such dynamic elements as interactive forms or rollovers.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CO2: Develop a web page using Dreamweaver </a:t>
            </a:r>
          </a:p>
          <a:p>
            <a:r>
              <a:rPr lang="en-US" sz="1200" b="0" kern="1200" dirty="0" smtClean="0">
                <a:solidFill>
                  <a:schemeClr val="tx1"/>
                </a:solidFill>
                <a:effectLst/>
                <a:latin typeface="+mn-lt"/>
                <a:ea typeface="+mn-ea"/>
                <a:cs typeface="+mn-cs"/>
              </a:rPr>
              <a:t>2.4</a:t>
            </a:r>
            <a:r>
              <a:rPr lang="en-US" sz="1200" b="1"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Use the Dreamweaver History panel </a:t>
            </a:r>
          </a:p>
          <a:p>
            <a:r>
              <a:rPr lang="en-US" sz="1200" kern="1200" dirty="0" smtClean="0">
                <a:solidFill>
                  <a:schemeClr val="tx1"/>
                </a:solidFill>
                <a:effectLst/>
                <a:latin typeface="+mn-lt"/>
                <a:ea typeface="+mn-ea"/>
                <a:cs typeface="+mn-cs"/>
              </a:rPr>
              <a:t>2.5</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Describe how to edit Dreamweaver code</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rgbClr val="FF0000"/>
              </a:solidFill>
              <a:effectLst/>
              <a:latin typeface="+mn-lt"/>
              <a:ea typeface="+mn-ea"/>
              <a:cs typeface="+mn-cs"/>
            </a:endParaRPr>
          </a:p>
          <a:p>
            <a:r>
              <a:rPr lang="en-US" sz="1200" kern="1200" baseline="0" dirty="0" smtClean="0">
                <a:solidFill>
                  <a:schemeClr val="tx1"/>
                </a:solidFill>
                <a:effectLst/>
                <a:latin typeface="+mn-lt"/>
                <a:ea typeface="+mn-ea"/>
                <a:cs typeface="+mn-cs"/>
              </a:rPr>
              <a:t>Developer notes:</a:t>
            </a:r>
          </a:p>
          <a:p>
            <a:endParaRPr lang="en-US" sz="1200" b="0" i="0" kern="1200" baseline="0" dirty="0" smtClean="0">
              <a:solidFill>
                <a:schemeClr val="tx1"/>
              </a:solidFill>
              <a:effectLst/>
              <a:latin typeface="+mn-lt"/>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Images in the order they appear on the screen:</a:t>
            </a:r>
            <a:r>
              <a:rPr lang="en-US" sz="1200" b="0" i="0" kern="1200" baseline="0" dirty="0" smtClean="0">
                <a:solidFill>
                  <a:schemeClr val="tx1"/>
                </a:solidFill>
                <a:effectLst/>
                <a:latin typeface="+mn-lt"/>
                <a:ea typeface="+mn-ea"/>
                <a:cs typeface="+mn-cs"/>
              </a:rPr>
              <a:t> </a:t>
            </a: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Chapter 2 </a:t>
            </a:r>
            <a:r>
              <a:rPr lang="en-US" sz="1200" kern="1200" baseline="0" dirty="0" smtClean="0">
                <a:effectLst/>
                <a:latin typeface="+mn-lt"/>
                <a:ea typeface="+mn-ea"/>
                <a:cs typeface="+mn-cs"/>
              </a:rPr>
              <a:t>ppt slide 34</a:t>
            </a: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effectLst/>
                <a:latin typeface="+mn-lt"/>
                <a:ea typeface="+mn-ea"/>
                <a:cs typeface="+mn-cs"/>
              </a:rPr>
              <a:t>Chapter 2 ppt slide 38</a:t>
            </a:r>
          </a:p>
          <a:p>
            <a:endParaRPr lang="en-US" baseline="0" dirty="0" smtClean="0"/>
          </a:p>
          <a:p>
            <a:r>
              <a:rPr lang="en-US" baseline="0" dirty="0" smtClean="0"/>
              <a:t>When the audio talks of:</a:t>
            </a:r>
          </a:p>
          <a:p>
            <a:pPr marL="228600" indent="-228600">
              <a:buAutoNum type="arabicPeriod"/>
            </a:pPr>
            <a:r>
              <a:rPr lang="en-US" baseline="0" dirty="0" smtClean="0"/>
              <a:t>“</a:t>
            </a:r>
            <a:r>
              <a:rPr lang="en-US" sz="1200" kern="1200" dirty="0" smtClean="0">
                <a:solidFill>
                  <a:schemeClr val="tx1"/>
                </a:solidFill>
                <a:effectLst/>
                <a:latin typeface="+mn-lt"/>
                <a:ea typeface="+mn-ea"/>
                <a:cs typeface="+mn-cs"/>
              </a:rPr>
              <a:t>The History panel keeps track of all of your formatting</a:t>
            </a:r>
            <a:r>
              <a:rPr lang="en-US" baseline="0" dirty="0" smtClean="0"/>
              <a:t>…</a:t>
            </a:r>
            <a:r>
              <a:rPr lang="en-US" sz="1200" kern="1200" dirty="0" smtClean="0">
                <a:solidFill>
                  <a:schemeClr val="tx1"/>
                </a:solidFill>
                <a:effectLst/>
                <a:latin typeface="+mn-lt"/>
                <a:ea typeface="+mn-ea"/>
                <a:cs typeface="+mn-cs"/>
              </a:rPr>
              <a:t>” fade out OST, fade in </a:t>
            </a:r>
            <a:r>
              <a:rPr lang="en-US" dirty="0"/>
              <a:t>slide 34</a:t>
            </a:r>
            <a:r>
              <a:rPr lang="en-US" sz="1200" kern="1200" dirty="0" smtClean="0">
                <a:effectLst/>
                <a:latin typeface="+mn-lt"/>
                <a:ea typeface="+mn-ea"/>
                <a:cs typeface="+mn-cs"/>
              </a:rPr>
              <a:t>, and highlight words “drag slider</a:t>
            </a:r>
            <a:r>
              <a:rPr lang="en-US" sz="1200" kern="1200" baseline="0" dirty="0" smtClean="0">
                <a:effectLst/>
                <a:latin typeface="+mn-lt"/>
                <a:ea typeface="+mn-ea"/>
                <a:cs typeface="+mn-cs"/>
              </a:rPr>
              <a:t> to undo steps</a:t>
            </a:r>
            <a:r>
              <a:rPr lang="en-US" sz="1200" kern="1200" dirty="0" smtClean="0">
                <a:effectLst/>
                <a:latin typeface="+mn-lt"/>
                <a:ea typeface="+mn-ea"/>
                <a:cs typeface="+mn-cs"/>
              </a:rPr>
              <a:t>.”</a:t>
            </a:r>
          </a:p>
          <a:p>
            <a:pPr marL="228600" indent="-228600">
              <a:buAutoNum type="arabicPeriod"/>
            </a:pPr>
            <a:r>
              <a:rPr lang="en-US" sz="1200" kern="1200" dirty="0" smtClean="0">
                <a:effectLst/>
                <a:latin typeface="+mn-lt"/>
                <a:ea typeface="+mn-ea"/>
                <a:cs typeface="+mn-cs"/>
              </a:rPr>
              <a:t>“The panel also allows you to…” fade out </a:t>
            </a:r>
            <a:r>
              <a:rPr lang="en-US" dirty="0"/>
              <a:t>slide 34 </a:t>
            </a:r>
            <a:r>
              <a:rPr lang="en-US" sz="1200" kern="1200" dirty="0" smtClean="0">
                <a:effectLst/>
                <a:latin typeface="+mn-lt"/>
                <a:ea typeface="+mn-ea"/>
                <a:cs typeface="+mn-cs"/>
              </a:rPr>
              <a:t>and fade in </a:t>
            </a:r>
            <a:r>
              <a:rPr lang="en-US" sz="1200" kern="1200" baseline="0" dirty="0" smtClean="0">
                <a:effectLst/>
                <a:latin typeface="+mn-lt"/>
                <a:ea typeface="+mn-ea"/>
                <a:cs typeface="+mn-cs"/>
              </a:rPr>
              <a:t>OST to sync with audio script.</a:t>
            </a:r>
          </a:p>
          <a:p>
            <a:pPr marL="228600" lvl="1" indent="-228600">
              <a:buFontTx/>
              <a:buAutoNum type="arabicPeriod"/>
            </a:pPr>
            <a:r>
              <a:rPr lang="en-US" sz="1200" kern="1200" dirty="0" smtClean="0">
                <a:effectLst/>
                <a:latin typeface="+mn-lt"/>
                <a:ea typeface="+mn-ea"/>
                <a:cs typeface="+mn-cs"/>
              </a:rPr>
              <a:t>“Another option is the Code Inspector…” fade out OST, fade in </a:t>
            </a:r>
            <a:r>
              <a:rPr lang="en-US" dirty="0"/>
              <a:t>slide </a:t>
            </a:r>
            <a:r>
              <a:rPr lang="en-US" dirty="0" smtClean="0"/>
              <a:t>38</a:t>
            </a:r>
            <a:r>
              <a:rPr lang="en-US" sz="1200" kern="1200" dirty="0" smtClean="0">
                <a:effectLst/>
                <a:latin typeface="+mn-lt"/>
                <a:ea typeface="+mn-ea"/>
                <a:cs typeface="+mn-cs"/>
              </a:rPr>
              <a:t>, highlight “Code</a:t>
            </a:r>
            <a:r>
              <a:rPr lang="en-US" sz="1200" kern="1200" baseline="0" dirty="0" smtClean="0">
                <a:effectLst/>
                <a:latin typeface="+mn-lt"/>
                <a:ea typeface="+mn-ea"/>
                <a:cs typeface="+mn-cs"/>
              </a:rPr>
              <a:t> displayed in the Code Inspector” and then “Page displayed in Design view behind the Code Inspector.”</a:t>
            </a:r>
          </a:p>
          <a:p>
            <a:pPr marL="228600" lvl="1" indent="-228600">
              <a:buFontTx/>
              <a:buAutoNum type="arabicPeriod"/>
              <a:defRPr/>
            </a:pPr>
            <a:r>
              <a:rPr lang="en-US" sz="1200" kern="1200" dirty="0" smtClean="0">
                <a:effectLst/>
                <a:latin typeface="+mn-lt"/>
                <a:ea typeface="+mn-ea"/>
                <a:cs typeface="+mn-cs"/>
              </a:rPr>
              <a:t>“You also can use the Code Inspector to add…” </a:t>
            </a:r>
            <a:r>
              <a:rPr lang="en-US" sz="1200" kern="1200" baseline="0" dirty="0" smtClean="0">
                <a:effectLst/>
                <a:latin typeface="+mn-lt"/>
                <a:ea typeface="+mn-ea"/>
                <a:cs typeface="+mn-cs"/>
              </a:rPr>
              <a:t>fade out </a:t>
            </a:r>
            <a:r>
              <a:rPr lang="en-US" dirty="0"/>
              <a:t>slide </a:t>
            </a:r>
            <a:r>
              <a:rPr lang="en-US" dirty="0" smtClean="0"/>
              <a:t>38 </a:t>
            </a:r>
            <a:r>
              <a:rPr lang="en-US" sz="1200" kern="1200" dirty="0" smtClean="0">
                <a:effectLst/>
                <a:latin typeface="+mn-lt"/>
                <a:ea typeface="+mn-ea"/>
                <a:cs typeface="+mn-cs"/>
              </a:rPr>
              <a:t>and </a:t>
            </a:r>
            <a:r>
              <a:rPr lang="en-US" sz="1200" kern="1200" dirty="0" smtClean="0">
                <a:solidFill>
                  <a:schemeClr val="tx1"/>
                </a:solidFill>
                <a:effectLst/>
                <a:latin typeface="+mn-lt"/>
                <a:ea typeface="+mn-ea"/>
                <a:cs typeface="+mn-cs"/>
              </a:rPr>
              <a:t>fade in </a:t>
            </a:r>
            <a:r>
              <a:rPr lang="en-US" sz="1200" kern="1200" baseline="0" dirty="0" smtClean="0">
                <a:solidFill>
                  <a:schemeClr val="tx1"/>
                </a:solidFill>
                <a:effectLst/>
                <a:latin typeface="+mn-lt"/>
                <a:ea typeface="+mn-ea"/>
                <a:cs typeface="+mn-cs"/>
              </a:rPr>
              <a:t>OST to sync with audio script.</a:t>
            </a:r>
            <a:endParaRPr lang="en-US" sz="1200" kern="1200" dirty="0" smtClean="0">
              <a:solidFill>
                <a:schemeClr val="tx1"/>
              </a:solidFill>
              <a:effectLst/>
              <a:latin typeface="+mn-lt"/>
              <a:ea typeface="+mn-ea"/>
              <a:cs typeface="+mn-cs"/>
            </a:endParaRPr>
          </a:p>
          <a:p>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1A01307F-2963-A64D-9798-9CAB921F167A}" type="slidenum">
              <a:rPr lang="en-US" smtClean="0"/>
              <a:pPr/>
              <a:t>13</a:t>
            </a:fld>
            <a:endParaRPr lang="en-US" dirty="0"/>
          </a:p>
        </p:txBody>
      </p:sp>
    </p:spTree>
    <p:extLst>
      <p:ext uri="{BB962C8B-B14F-4D97-AF65-F5344CB8AC3E}">
        <p14:creationId xmlns:p14="http://schemas.microsoft.com/office/powerpoint/2010/main" val="3622163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Script:</a:t>
            </a:r>
          </a:p>
          <a:p>
            <a:endParaRPr lang="en-US" dirty="0" smtClean="0"/>
          </a:p>
          <a:p>
            <a:r>
              <a:rPr lang="en-US" sz="1200" kern="1200" dirty="0" smtClean="0">
                <a:solidFill>
                  <a:schemeClr val="tx1"/>
                </a:solidFill>
                <a:effectLst/>
                <a:latin typeface="+mn-lt"/>
                <a:ea typeface="+mn-ea"/>
                <a:cs typeface="+mn-cs"/>
              </a:rPr>
              <a:t>Your website is never really done because you’ll always have corrections and additions to make. You’ll also need to keep testing your pages after you make these changes. Note that while you may have seen under construction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pages online, you should provide at least enough information to make it worth visiting if you</a:t>
            </a:r>
            <a:r>
              <a:rPr lang="en-US" sz="1200" b="1" i="1"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have</a:t>
            </a:r>
            <a:r>
              <a:rPr lang="en-US" sz="1200" kern="1200" dirty="0" smtClean="0">
                <a:solidFill>
                  <a:schemeClr val="tx1"/>
                </a:solidFill>
                <a:effectLst/>
                <a:latin typeface="+mn-lt"/>
                <a:ea typeface="+mn-ea"/>
                <a:cs typeface="+mn-cs"/>
              </a:rPr>
              <a:t> a page in progress.</a:t>
            </a: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Previewing a page in a web browser or in Live view is the best way to test it. You’ll be able to see whether your text and images look the way you want them to. You also should check for broken links.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As mentioned earlier, you should test how your site will appear in multiple browsers and on multiple devices. You can use the Preview Debug button on the Document toolbar to add browsers to use for your tests.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You can use the Desktop size, Tablet size, and Mobile size buttons on the status bar to test how your site will appear using different screen sizes. Screens today typically have a resolution above 1024 [pronounce: 10-24] by 768.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Most sites today use Responsive design, which means that style sheets are used to determine how pages will appear on different devices. You can use Dreamweaver’s Fluid Grid Layouts to control the size of your page elements so you can have different layouts for different devices. You also can use Media Queries, which identifies which device is being used and then applies the code that will provide the best view on that device.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You’ve reached the end of the Unit 1 presentation. In this presentation, you’ve examined Dreamweaver’s basic features and learned how to develop a web page using Dreamweaver.</a:t>
            </a:r>
            <a:endParaRPr lang="en-US" dirty="0" smtClean="0">
              <a:effectLst/>
            </a:endParaRPr>
          </a:p>
          <a:p>
            <a:endParaRPr lang="en-US" dirty="0" smtClean="0"/>
          </a:p>
          <a:p>
            <a:r>
              <a:rPr lang="en-US" sz="1200" b="1" kern="1200" dirty="0" smtClean="0">
                <a:solidFill>
                  <a:schemeClr val="tx1"/>
                </a:solidFill>
                <a:effectLst/>
                <a:latin typeface="+mn-lt"/>
                <a:ea typeface="+mn-ea"/>
                <a:cs typeface="+mn-cs"/>
              </a:rPr>
              <a:t>CO2: Develop a web page using Dreamweaver </a:t>
            </a: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2.6 Modify and test Dreamweaver web pages</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Developer notes:</a:t>
            </a:r>
          </a:p>
          <a:p>
            <a:endParaRPr lang="en-US" sz="1200" kern="1200" baseline="0" dirty="0" smtClean="0">
              <a:solidFill>
                <a:schemeClr val="tx1"/>
              </a:solidFill>
              <a:effectLst/>
              <a:latin typeface="+mn-lt"/>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Images: Chapter 2 </a:t>
            </a:r>
            <a:r>
              <a:rPr lang="en-US" sz="1200" kern="1200" dirty="0" smtClean="0">
                <a:effectLst/>
                <a:latin typeface="+mn-lt"/>
                <a:ea typeface="+mn-ea"/>
                <a:cs typeface="+mn-cs"/>
              </a:rPr>
              <a:t>ppt , slide</a:t>
            </a:r>
            <a:r>
              <a:rPr lang="en-US" sz="1200" kern="1200" baseline="0" dirty="0" smtClean="0">
                <a:effectLst/>
                <a:latin typeface="+mn-lt"/>
                <a:ea typeface="+mn-ea"/>
                <a:cs typeface="+mn-cs"/>
              </a:rPr>
              <a:t> </a:t>
            </a:r>
            <a:r>
              <a:rPr lang="en-US" sz="1200" kern="1200" dirty="0" smtClean="0">
                <a:effectLst/>
                <a:latin typeface="+mn-lt"/>
                <a:ea typeface="+mn-ea"/>
                <a:cs typeface="+mn-cs"/>
              </a:rPr>
              <a:t>44</a:t>
            </a:r>
          </a:p>
          <a:p>
            <a:endParaRPr lang="en-US" baseline="0" dirty="0" smtClean="0"/>
          </a:p>
          <a:p>
            <a:r>
              <a:rPr lang="en-US" baseline="0" dirty="0" smtClean="0"/>
              <a:t>When the audio talks of:</a:t>
            </a:r>
          </a:p>
          <a:p>
            <a:pPr marL="228600" lvl="1" indent="-228600">
              <a:buFontTx/>
              <a:buAutoNum type="arabicPeriod"/>
            </a:pPr>
            <a:r>
              <a:rPr lang="en-US" baseline="0" dirty="0" smtClean="0"/>
              <a:t>“</a:t>
            </a:r>
            <a:r>
              <a:rPr lang="en-US" sz="1200" kern="1200" dirty="0" smtClean="0">
                <a:solidFill>
                  <a:schemeClr val="tx1"/>
                </a:solidFill>
                <a:effectLst/>
                <a:latin typeface="+mn-lt"/>
                <a:ea typeface="+mn-ea"/>
                <a:cs typeface="+mn-cs"/>
              </a:rPr>
              <a:t>You can use the Desktop size, Tablet size, and Mobile size buttons</a:t>
            </a:r>
            <a:r>
              <a:rPr lang="en-US" baseline="0" dirty="0" smtClean="0"/>
              <a:t>…</a:t>
            </a:r>
            <a:r>
              <a:rPr lang="en-US" sz="1200" kern="1200" dirty="0" smtClean="0">
                <a:solidFill>
                  <a:schemeClr val="tx1"/>
                </a:solidFill>
                <a:effectLst/>
                <a:latin typeface="+mn-lt"/>
                <a:ea typeface="+mn-ea"/>
                <a:cs typeface="+mn-cs"/>
              </a:rPr>
              <a:t>” fade out OST, fade </a:t>
            </a:r>
            <a:r>
              <a:rPr lang="en-US" sz="1200" kern="1200" dirty="0" smtClean="0">
                <a:effectLst/>
                <a:latin typeface="+mn-lt"/>
                <a:ea typeface="+mn-ea"/>
                <a:cs typeface="+mn-cs"/>
              </a:rPr>
              <a:t>in </a:t>
            </a:r>
            <a:r>
              <a:rPr lang="en-US" dirty="0"/>
              <a:t>slide </a:t>
            </a:r>
            <a:r>
              <a:rPr lang="en-US" dirty="0" smtClean="0"/>
              <a:t>44 </a:t>
            </a:r>
            <a:r>
              <a:rPr lang="en-US" sz="1200" kern="1200" dirty="0" smtClean="0">
                <a:effectLst/>
                <a:latin typeface="+mn-lt"/>
                <a:ea typeface="+mn-ea"/>
                <a:cs typeface="+mn-cs"/>
              </a:rPr>
              <a:t>, and circle the words “Desktop design” and “Mobile</a:t>
            </a:r>
            <a:r>
              <a:rPr lang="en-US" sz="1200" kern="1200" baseline="0" dirty="0" smtClean="0">
                <a:effectLst/>
                <a:latin typeface="+mn-lt"/>
                <a:ea typeface="+mn-ea"/>
                <a:cs typeface="+mn-cs"/>
              </a:rPr>
              <a:t> device.”</a:t>
            </a:r>
            <a:endParaRPr lang="en-US" sz="1200" kern="1200" dirty="0" smtClean="0">
              <a:effectLst/>
              <a:latin typeface="+mn-lt"/>
              <a:ea typeface="+mn-ea"/>
              <a:cs typeface="+mn-cs"/>
            </a:endParaRPr>
          </a:p>
          <a:p>
            <a:pPr marL="228600" lvl="1" indent="-228600">
              <a:buFontTx/>
              <a:buAutoNum type="arabicPeriod"/>
            </a:pPr>
            <a:r>
              <a:rPr lang="en-US" sz="1200" kern="1200" dirty="0" smtClean="0">
                <a:effectLst/>
                <a:latin typeface="+mn-lt"/>
                <a:ea typeface="+mn-ea"/>
                <a:cs typeface="+mn-cs"/>
              </a:rPr>
              <a:t>“Screens today typically have…” fade out </a:t>
            </a:r>
            <a:r>
              <a:rPr lang="en-US" dirty="0"/>
              <a:t>slide </a:t>
            </a:r>
            <a:r>
              <a:rPr lang="en-US" dirty="0" smtClean="0"/>
              <a:t>44 </a:t>
            </a:r>
            <a:r>
              <a:rPr lang="en-US" sz="1200" kern="1200" dirty="0" smtClean="0">
                <a:solidFill>
                  <a:schemeClr val="tx1"/>
                </a:solidFill>
                <a:effectLst/>
                <a:latin typeface="+mn-lt"/>
                <a:ea typeface="+mn-ea"/>
                <a:cs typeface="+mn-cs"/>
              </a:rPr>
              <a:t>and fade in </a:t>
            </a:r>
            <a:r>
              <a:rPr lang="en-US" sz="1200" kern="1200" baseline="0" dirty="0" smtClean="0">
                <a:solidFill>
                  <a:schemeClr val="tx1"/>
                </a:solidFill>
                <a:effectLst/>
                <a:latin typeface="+mn-lt"/>
                <a:ea typeface="+mn-ea"/>
                <a:cs typeface="+mn-cs"/>
              </a:rPr>
              <a:t>OST to sync with audio script.</a:t>
            </a:r>
          </a:p>
        </p:txBody>
      </p:sp>
      <p:sp>
        <p:nvSpPr>
          <p:cNvPr id="4" name="Slide Number Placeholder 3"/>
          <p:cNvSpPr>
            <a:spLocks noGrp="1"/>
          </p:cNvSpPr>
          <p:nvPr>
            <p:ph type="sldNum" sz="quarter" idx="10"/>
          </p:nvPr>
        </p:nvSpPr>
        <p:spPr/>
        <p:txBody>
          <a:bodyPr/>
          <a:lstStyle/>
          <a:p>
            <a:fld id="{1A01307F-2963-A64D-9798-9CAB921F167A}" type="slidenum">
              <a:rPr lang="en-US" smtClean="0"/>
              <a:pPr/>
              <a:t>14</a:t>
            </a:fld>
            <a:endParaRPr lang="en-US" dirty="0"/>
          </a:p>
        </p:txBody>
      </p:sp>
    </p:spTree>
    <p:extLst>
      <p:ext uri="{BB962C8B-B14F-4D97-AF65-F5344CB8AC3E}">
        <p14:creationId xmlns:p14="http://schemas.microsoft.com/office/powerpoint/2010/main" val="6387020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3124200"/>
            <a:ext cx="7772400" cy="838200"/>
          </a:xfrm>
        </p:spPr>
        <p:txBody>
          <a:bodyPr/>
          <a:lstStyle>
            <a:lvl1pPr>
              <a:defRPr sz="4400"/>
            </a:lvl1pPr>
          </a:lstStyle>
          <a:p>
            <a:pPr lvl="0"/>
            <a:r>
              <a:rPr lang="en-US" noProof="0" smtClean="0"/>
              <a:t>Click to edit Master title style</a:t>
            </a:r>
          </a:p>
        </p:txBody>
      </p:sp>
      <p:sp>
        <p:nvSpPr>
          <p:cNvPr id="4099" name="Rectangle 3"/>
          <p:cNvSpPr>
            <a:spLocks noGrp="1" noChangeArrowheads="1"/>
          </p:cNvSpPr>
          <p:nvPr>
            <p:ph type="subTitle" idx="1"/>
          </p:nvPr>
        </p:nvSpPr>
        <p:spPr>
          <a:xfrm>
            <a:off x="1371600" y="4191000"/>
            <a:ext cx="6248400" cy="990600"/>
          </a:xfrm>
        </p:spPr>
        <p:txBody>
          <a:bodyPr/>
          <a:lstStyle>
            <a:lvl1pPr marL="0" indent="0" algn="ctr">
              <a:buFontTx/>
              <a:buNone/>
              <a:defRPr sz="4300" b="1"/>
            </a:lvl1pPr>
          </a:lstStyle>
          <a:p>
            <a:pPr lvl="0"/>
            <a:r>
              <a:rPr lang="en-US" noProof="0" smtClean="0"/>
              <a:t>Click to edit Master subtitle style</a:t>
            </a:r>
          </a:p>
        </p:txBody>
      </p:sp>
      <p:sp>
        <p:nvSpPr>
          <p:cNvPr id="4100" name="Rectangle 4"/>
          <p:cNvSpPr>
            <a:spLocks noGrp="1" noChangeArrowheads="1"/>
          </p:cNvSpPr>
          <p:nvPr>
            <p:ph type="dt" sz="half" idx="2"/>
          </p:nvPr>
        </p:nvSpPr>
        <p:spPr bwMode="auto">
          <a:xfrm>
            <a:off x="685800" y="6248400"/>
            <a:ext cx="19050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rgbClr val="222222"/>
                </a:solidFill>
              </a:defRPr>
            </a:lvl1pPr>
          </a:lstStyle>
          <a:p>
            <a:endParaRPr lang="en-US" dirty="0"/>
          </a:p>
        </p:txBody>
      </p:sp>
      <p:sp>
        <p:nvSpPr>
          <p:cNvPr id="4101" name="Rectangle 5"/>
          <p:cNvSpPr>
            <a:spLocks noGrp="1" noChangeArrowheads="1"/>
          </p:cNvSpPr>
          <p:nvPr>
            <p:ph type="ftr" sz="quarter" idx="3"/>
          </p:nvPr>
        </p:nvSpPr>
        <p:spPr>
          <a:xfrm>
            <a:off x="3124200" y="6248400"/>
            <a:ext cx="2895600" cy="457200"/>
          </a:xfrm>
        </p:spPr>
        <p:txBody>
          <a:bodyPr/>
          <a:lstStyle>
            <a:lvl1pPr algn="ctr">
              <a:defRPr sz="1400">
                <a:latin typeface="Times New Roman" pitchFamily="18" charset="0"/>
              </a:defRPr>
            </a:lvl1pPr>
          </a:lstStyle>
          <a:p>
            <a:endParaRPr lang="en-US" b="1" dirty="0"/>
          </a:p>
        </p:txBody>
      </p:sp>
      <p:sp>
        <p:nvSpPr>
          <p:cNvPr id="4102" name="Rectangle 6"/>
          <p:cNvSpPr>
            <a:spLocks noGrp="1" noChangeArrowheads="1"/>
          </p:cNvSpPr>
          <p:nvPr>
            <p:ph type="sldNum" sz="quarter" idx="4"/>
          </p:nvPr>
        </p:nvSpPr>
        <p:spPr>
          <a:xfrm>
            <a:off x="6553200" y="6248400"/>
            <a:ext cx="1905000" cy="457200"/>
          </a:xfrm>
        </p:spPr>
        <p:txBody>
          <a:bodyPr/>
          <a:lstStyle>
            <a:lvl1pPr>
              <a:defRPr sz="1400">
                <a:latin typeface="Times New Roman" pitchFamily="18" charset="0"/>
              </a:defRPr>
            </a:lvl1pPr>
          </a:lstStyle>
          <a:p>
            <a:fld id="{5456F621-E33F-459E-B695-6585999EC174}" type="slidenum">
              <a:rPr lang="en-US"/>
              <a:pPr/>
              <a:t>‹#›</a:t>
            </a:fld>
            <a:endParaRPr lang="en-US" dirty="0"/>
          </a:p>
        </p:txBody>
      </p:sp>
    </p:spTree>
    <p:extLst>
      <p:ext uri="{BB962C8B-B14F-4D97-AF65-F5344CB8AC3E}">
        <p14:creationId xmlns:p14="http://schemas.microsoft.com/office/powerpoint/2010/main" val="2028953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a:xfrm>
            <a:off x="533400" y="6324600"/>
            <a:ext cx="4800600" cy="381000"/>
          </a:xfrm>
        </p:spPr>
        <p:txBody>
          <a:bodyPr/>
          <a:lstStyle>
            <a:lvl1pPr>
              <a:defRPr/>
            </a:lvl1pPr>
          </a:lstStyle>
          <a:p>
            <a:endParaRPr lang="en-US" dirty="0"/>
          </a:p>
        </p:txBody>
      </p:sp>
      <p:sp>
        <p:nvSpPr>
          <p:cNvPr id="5" name="Slide Number Placeholder 4"/>
          <p:cNvSpPr>
            <a:spLocks noGrp="1"/>
          </p:cNvSpPr>
          <p:nvPr>
            <p:ph type="sldNum" sz="quarter" idx="11"/>
          </p:nvPr>
        </p:nvSpPr>
        <p:spPr>
          <a:xfrm>
            <a:off x="7620000" y="6324600"/>
            <a:ext cx="990600" cy="381000"/>
          </a:xfrm>
        </p:spPr>
        <p:txBody>
          <a:bodyPr/>
          <a:lstStyle>
            <a:lvl1pPr>
              <a:defRPr/>
            </a:lvl1pPr>
          </a:lstStyle>
          <a:p>
            <a:fld id="{921B08CD-F1FC-4D2B-8DC5-023BE19D1C59}" type="slidenum">
              <a:rPr lang="en-US"/>
              <a:pPr/>
              <a:t>‹#›</a:t>
            </a:fld>
            <a:endParaRPr lang="en-US" sz="2000" dirty="0"/>
          </a:p>
        </p:txBody>
      </p:sp>
    </p:spTree>
    <p:extLst>
      <p:ext uri="{BB962C8B-B14F-4D97-AF65-F5344CB8AC3E}">
        <p14:creationId xmlns:p14="http://schemas.microsoft.com/office/powerpoint/2010/main" val="2481093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US" dirty="0"/>
          </a:p>
        </p:txBody>
      </p:sp>
      <p:sp>
        <p:nvSpPr>
          <p:cNvPr id="5" name="Slide Number Placeholder 4"/>
          <p:cNvSpPr>
            <a:spLocks noGrp="1"/>
          </p:cNvSpPr>
          <p:nvPr>
            <p:ph type="sldNum" sz="quarter" idx="11"/>
          </p:nvPr>
        </p:nvSpPr>
        <p:spPr/>
        <p:txBody>
          <a:bodyPr/>
          <a:lstStyle>
            <a:lvl1pPr>
              <a:defRPr/>
            </a:lvl1pPr>
          </a:lstStyle>
          <a:p>
            <a:fld id="{0041FB5D-350D-4DDD-8A34-0E414F51AE7B}" type="slidenum">
              <a:rPr lang="en-US"/>
              <a:pPr/>
              <a:t>‹#›</a:t>
            </a:fld>
            <a:endParaRPr lang="en-US" sz="2000" dirty="0"/>
          </a:p>
        </p:txBody>
      </p:sp>
    </p:spTree>
    <p:extLst>
      <p:ext uri="{BB962C8B-B14F-4D97-AF65-F5344CB8AC3E}">
        <p14:creationId xmlns:p14="http://schemas.microsoft.com/office/powerpoint/2010/main" val="1915570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676400"/>
            <a:ext cx="39624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76400"/>
            <a:ext cx="39624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endParaRPr lang="en-US" dirty="0"/>
          </a:p>
        </p:txBody>
      </p:sp>
      <p:sp>
        <p:nvSpPr>
          <p:cNvPr id="6" name="Slide Number Placeholder 5"/>
          <p:cNvSpPr>
            <a:spLocks noGrp="1"/>
          </p:cNvSpPr>
          <p:nvPr>
            <p:ph type="sldNum" sz="quarter" idx="11"/>
          </p:nvPr>
        </p:nvSpPr>
        <p:spPr/>
        <p:txBody>
          <a:bodyPr/>
          <a:lstStyle>
            <a:lvl1pPr>
              <a:defRPr/>
            </a:lvl1pPr>
          </a:lstStyle>
          <a:p>
            <a:fld id="{02428206-DC19-45F8-A10E-796721CFAA4F}" type="slidenum">
              <a:rPr lang="en-US"/>
              <a:pPr/>
              <a:t>‹#›</a:t>
            </a:fld>
            <a:endParaRPr lang="en-US" sz="2000" dirty="0"/>
          </a:p>
        </p:txBody>
      </p:sp>
    </p:spTree>
    <p:extLst>
      <p:ext uri="{BB962C8B-B14F-4D97-AF65-F5344CB8AC3E}">
        <p14:creationId xmlns:p14="http://schemas.microsoft.com/office/powerpoint/2010/main" val="2311089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endParaRPr lang="en-US" dirty="0"/>
          </a:p>
        </p:txBody>
      </p:sp>
      <p:sp>
        <p:nvSpPr>
          <p:cNvPr id="8" name="Slide Number Placeholder 7"/>
          <p:cNvSpPr>
            <a:spLocks noGrp="1"/>
          </p:cNvSpPr>
          <p:nvPr>
            <p:ph type="sldNum" sz="quarter" idx="11"/>
          </p:nvPr>
        </p:nvSpPr>
        <p:spPr/>
        <p:txBody>
          <a:bodyPr/>
          <a:lstStyle>
            <a:lvl1pPr>
              <a:defRPr/>
            </a:lvl1pPr>
          </a:lstStyle>
          <a:p>
            <a:fld id="{D4EBE6E2-581F-4F9F-90A0-1F8847263EBC}" type="slidenum">
              <a:rPr lang="en-US"/>
              <a:pPr/>
              <a:t>‹#›</a:t>
            </a:fld>
            <a:endParaRPr lang="en-US" sz="2000" dirty="0"/>
          </a:p>
        </p:txBody>
      </p:sp>
    </p:spTree>
    <p:extLst>
      <p:ext uri="{BB962C8B-B14F-4D97-AF65-F5344CB8AC3E}">
        <p14:creationId xmlns:p14="http://schemas.microsoft.com/office/powerpoint/2010/main" val="952253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a:xfrm>
            <a:off x="533400" y="6324600"/>
            <a:ext cx="3581400" cy="381000"/>
          </a:xfrm>
        </p:spPr>
        <p:txBody>
          <a:bodyPr/>
          <a:lstStyle>
            <a:lvl1pPr>
              <a:defRPr/>
            </a:lvl1pPr>
          </a:lstStyle>
          <a:p>
            <a:endParaRPr lang="en-US" dirty="0"/>
          </a:p>
        </p:txBody>
      </p:sp>
      <p:sp>
        <p:nvSpPr>
          <p:cNvPr id="4" name="Slide Number Placeholder 3"/>
          <p:cNvSpPr>
            <a:spLocks noGrp="1"/>
          </p:cNvSpPr>
          <p:nvPr>
            <p:ph type="sldNum" sz="quarter" idx="11"/>
          </p:nvPr>
        </p:nvSpPr>
        <p:spPr/>
        <p:txBody>
          <a:bodyPr/>
          <a:lstStyle>
            <a:lvl1pPr>
              <a:defRPr/>
            </a:lvl1pPr>
          </a:lstStyle>
          <a:p>
            <a:fld id="{D9394B4A-E975-484A-BE51-38BA3E919170}" type="slidenum">
              <a:rPr lang="en-US"/>
              <a:pPr/>
              <a:t>‹#›</a:t>
            </a:fld>
            <a:endParaRPr lang="en-US" sz="2000" dirty="0"/>
          </a:p>
        </p:txBody>
      </p:sp>
    </p:spTree>
    <p:extLst>
      <p:ext uri="{BB962C8B-B14F-4D97-AF65-F5344CB8AC3E}">
        <p14:creationId xmlns:p14="http://schemas.microsoft.com/office/powerpoint/2010/main" val="3945318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533400" y="6324600"/>
            <a:ext cx="3505200" cy="381000"/>
          </a:xfrm>
        </p:spPr>
        <p:txBody>
          <a:bodyPr/>
          <a:lstStyle>
            <a:lvl1pPr>
              <a:defRPr/>
            </a:lvl1pPr>
          </a:lstStyle>
          <a:p>
            <a:endParaRPr lang="en-US" dirty="0"/>
          </a:p>
        </p:txBody>
      </p:sp>
      <p:sp>
        <p:nvSpPr>
          <p:cNvPr id="3" name="Slide Number Placeholder 2"/>
          <p:cNvSpPr>
            <a:spLocks noGrp="1"/>
          </p:cNvSpPr>
          <p:nvPr>
            <p:ph type="sldNum" sz="quarter" idx="11"/>
          </p:nvPr>
        </p:nvSpPr>
        <p:spPr/>
        <p:txBody>
          <a:bodyPr/>
          <a:lstStyle>
            <a:lvl1pPr>
              <a:defRPr/>
            </a:lvl1pPr>
          </a:lstStyle>
          <a:p>
            <a:fld id="{5FDC8790-31D3-493E-8B8A-33259BC327DE}" type="slidenum">
              <a:rPr lang="en-US"/>
              <a:pPr/>
              <a:t>‹#›</a:t>
            </a:fld>
            <a:endParaRPr lang="en-US" sz="2000" dirty="0"/>
          </a:p>
        </p:txBody>
      </p:sp>
    </p:spTree>
    <p:extLst>
      <p:ext uri="{BB962C8B-B14F-4D97-AF65-F5344CB8AC3E}">
        <p14:creationId xmlns:p14="http://schemas.microsoft.com/office/powerpoint/2010/main" val="332213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dirty="0"/>
          </a:p>
        </p:txBody>
      </p:sp>
      <p:sp>
        <p:nvSpPr>
          <p:cNvPr id="6" name="Slide Number Placeholder 5"/>
          <p:cNvSpPr>
            <a:spLocks noGrp="1"/>
          </p:cNvSpPr>
          <p:nvPr>
            <p:ph type="sldNum" sz="quarter" idx="11"/>
          </p:nvPr>
        </p:nvSpPr>
        <p:spPr/>
        <p:txBody>
          <a:bodyPr/>
          <a:lstStyle>
            <a:lvl1pPr>
              <a:defRPr/>
            </a:lvl1pPr>
          </a:lstStyle>
          <a:p>
            <a:fld id="{A50FC9E1-1AE5-4539-B4E3-9091AE08A663}" type="slidenum">
              <a:rPr lang="en-US"/>
              <a:pPr/>
              <a:t>‹#›</a:t>
            </a:fld>
            <a:endParaRPr lang="en-US" sz="2000" dirty="0"/>
          </a:p>
        </p:txBody>
      </p:sp>
    </p:spTree>
    <p:extLst>
      <p:ext uri="{BB962C8B-B14F-4D97-AF65-F5344CB8AC3E}">
        <p14:creationId xmlns:p14="http://schemas.microsoft.com/office/powerpoint/2010/main" val="4128586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dirty="0"/>
          </a:p>
        </p:txBody>
      </p:sp>
      <p:sp>
        <p:nvSpPr>
          <p:cNvPr id="6" name="Slide Number Placeholder 5"/>
          <p:cNvSpPr>
            <a:spLocks noGrp="1"/>
          </p:cNvSpPr>
          <p:nvPr>
            <p:ph type="sldNum" sz="quarter" idx="11"/>
          </p:nvPr>
        </p:nvSpPr>
        <p:spPr/>
        <p:txBody>
          <a:bodyPr/>
          <a:lstStyle>
            <a:lvl1pPr>
              <a:defRPr/>
            </a:lvl1pPr>
          </a:lstStyle>
          <a:p>
            <a:fld id="{FAA788C7-3601-4B05-836F-5C0474E32527}" type="slidenum">
              <a:rPr lang="en-US"/>
              <a:pPr/>
              <a:t>‹#›</a:t>
            </a:fld>
            <a:endParaRPr lang="en-US" sz="2000" dirty="0"/>
          </a:p>
        </p:txBody>
      </p:sp>
    </p:spTree>
    <p:extLst>
      <p:ext uri="{BB962C8B-B14F-4D97-AF65-F5344CB8AC3E}">
        <p14:creationId xmlns:p14="http://schemas.microsoft.com/office/powerpoint/2010/main" val="2263168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dirty="0"/>
          </a:p>
        </p:txBody>
      </p:sp>
      <p:sp>
        <p:nvSpPr>
          <p:cNvPr id="5" name="Slide Number Placeholder 4"/>
          <p:cNvSpPr>
            <a:spLocks noGrp="1"/>
          </p:cNvSpPr>
          <p:nvPr>
            <p:ph type="sldNum" sz="quarter" idx="11"/>
          </p:nvPr>
        </p:nvSpPr>
        <p:spPr/>
        <p:txBody>
          <a:bodyPr/>
          <a:lstStyle>
            <a:lvl1pPr>
              <a:defRPr/>
            </a:lvl1pPr>
          </a:lstStyle>
          <a:p>
            <a:fld id="{172A1E03-0BC7-43DF-9ED0-B4950C2250AC}" type="slidenum">
              <a:rPr lang="en-US"/>
              <a:pPr/>
              <a:t>‹#›</a:t>
            </a:fld>
            <a:endParaRPr lang="en-US" sz="2000" dirty="0"/>
          </a:p>
        </p:txBody>
      </p:sp>
    </p:spTree>
    <p:extLst>
      <p:ext uri="{BB962C8B-B14F-4D97-AF65-F5344CB8AC3E}">
        <p14:creationId xmlns:p14="http://schemas.microsoft.com/office/powerpoint/2010/main" val="2258842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381000"/>
            <a:ext cx="20193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381000"/>
            <a:ext cx="59055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dirty="0"/>
          </a:p>
        </p:txBody>
      </p:sp>
      <p:sp>
        <p:nvSpPr>
          <p:cNvPr id="5" name="Slide Number Placeholder 4"/>
          <p:cNvSpPr>
            <a:spLocks noGrp="1"/>
          </p:cNvSpPr>
          <p:nvPr>
            <p:ph type="sldNum" sz="quarter" idx="11"/>
          </p:nvPr>
        </p:nvSpPr>
        <p:spPr/>
        <p:txBody>
          <a:bodyPr/>
          <a:lstStyle>
            <a:lvl1pPr>
              <a:defRPr/>
            </a:lvl1pPr>
          </a:lstStyle>
          <a:p>
            <a:fld id="{B156D702-C1CC-4808-B700-8071853D4844}" type="slidenum">
              <a:rPr lang="en-US"/>
              <a:pPr/>
              <a:t>‹#›</a:t>
            </a:fld>
            <a:endParaRPr lang="en-US" sz="2000" dirty="0"/>
          </a:p>
        </p:txBody>
      </p:sp>
    </p:spTree>
    <p:extLst>
      <p:ext uri="{BB962C8B-B14F-4D97-AF65-F5344CB8AC3E}">
        <p14:creationId xmlns:p14="http://schemas.microsoft.com/office/powerpoint/2010/main" val="2570975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3400" y="381000"/>
            <a:ext cx="8077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33400" y="1676400"/>
            <a:ext cx="80772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ftr" sz="quarter" idx="3"/>
          </p:nvPr>
        </p:nvSpPr>
        <p:spPr bwMode="auto">
          <a:xfrm>
            <a:off x="533400" y="6324600"/>
            <a:ext cx="5867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rgbClr val="222222"/>
                </a:solidFill>
                <a:latin typeface="+mn-lt"/>
              </a:defRPr>
            </a:lvl1pPr>
          </a:lstStyle>
          <a:p>
            <a:endParaRPr lang="en-US" b="1" dirty="0"/>
          </a:p>
        </p:txBody>
      </p:sp>
      <p:sp>
        <p:nvSpPr>
          <p:cNvPr id="1030" name="Rectangle 6"/>
          <p:cNvSpPr>
            <a:spLocks noGrp="1" noChangeArrowheads="1"/>
          </p:cNvSpPr>
          <p:nvPr>
            <p:ph type="sldNum" sz="quarter" idx="4"/>
          </p:nvPr>
        </p:nvSpPr>
        <p:spPr bwMode="auto">
          <a:xfrm>
            <a:off x="6553200" y="6324600"/>
            <a:ext cx="2057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rgbClr val="222222"/>
                </a:solidFill>
                <a:latin typeface="+mn-lt"/>
              </a:defRPr>
            </a:lvl1pPr>
          </a:lstStyle>
          <a:p>
            <a:fld id="{777DBB4F-1F53-437B-B5E5-7725B304CC3B}" type="slidenum">
              <a:rPr lang="en-US"/>
              <a:pPr/>
              <a:t>‹#›</a:t>
            </a:fld>
            <a:endParaRPr lang="en-US" sz="2000" dirty="0"/>
          </a:p>
        </p:txBody>
      </p:sp>
    </p:spTree>
    <p:extLst>
      <p:ext uri="{BB962C8B-B14F-4D97-AF65-F5344CB8AC3E}">
        <p14:creationId xmlns:p14="http://schemas.microsoft.com/office/powerpoint/2010/main" val="12330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fontAlgn="base">
        <a:spcBef>
          <a:spcPct val="0"/>
        </a:spcBef>
        <a:spcAft>
          <a:spcPct val="0"/>
        </a:spcAft>
        <a:defRPr sz="3600">
          <a:solidFill>
            <a:srgbClr val="222222"/>
          </a:solidFill>
          <a:latin typeface="+mj-lt"/>
          <a:ea typeface="+mj-ea"/>
          <a:cs typeface="+mj-cs"/>
        </a:defRPr>
      </a:lvl1pPr>
      <a:lvl2pPr algn="ctr" rtl="0" fontAlgn="base">
        <a:spcBef>
          <a:spcPct val="0"/>
        </a:spcBef>
        <a:spcAft>
          <a:spcPct val="0"/>
        </a:spcAft>
        <a:defRPr sz="3600">
          <a:solidFill>
            <a:srgbClr val="222222"/>
          </a:solidFill>
          <a:latin typeface="Arial" charset="0"/>
        </a:defRPr>
      </a:lvl2pPr>
      <a:lvl3pPr algn="ctr" rtl="0" fontAlgn="base">
        <a:spcBef>
          <a:spcPct val="0"/>
        </a:spcBef>
        <a:spcAft>
          <a:spcPct val="0"/>
        </a:spcAft>
        <a:defRPr sz="3600">
          <a:solidFill>
            <a:srgbClr val="222222"/>
          </a:solidFill>
          <a:latin typeface="Arial" charset="0"/>
        </a:defRPr>
      </a:lvl3pPr>
      <a:lvl4pPr algn="ctr" rtl="0" fontAlgn="base">
        <a:spcBef>
          <a:spcPct val="0"/>
        </a:spcBef>
        <a:spcAft>
          <a:spcPct val="0"/>
        </a:spcAft>
        <a:defRPr sz="3600">
          <a:solidFill>
            <a:srgbClr val="222222"/>
          </a:solidFill>
          <a:latin typeface="Arial" charset="0"/>
        </a:defRPr>
      </a:lvl4pPr>
      <a:lvl5pPr algn="ctr" rtl="0" fontAlgn="base">
        <a:spcBef>
          <a:spcPct val="0"/>
        </a:spcBef>
        <a:spcAft>
          <a:spcPct val="0"/>
        </a:spcAft>
        <a:defRPr sz="3600">
          <a:solidFill>
            <a:srgbClr val="222222"/>
          </a:solidFill>
          <a:latin typeface="Arial" charset="0"/>
        </a:defRPr>
      </a:lvl5pPr>
      <a:lvl6pPr marL="457200" algn="ctr" rtl="0" fontAlgn="base">
        <a:spcBef>
          <a:spcPct val="0"/>
        </a:spcBef>
        <a:spcAft>
          <a:spcPct val="0"/>
        </a:spcAft>
        <a:defRPr sz="3600">
          <a:solidFill>
            <a:srgbClr val="222222"/>
          </a:solidFill>
          <a:latin typeface="Arial" charset="0"/>
        </a:defRPr>
      </a:lvl6pPr>
      <a:lvl7pPr marL="914400" algn="ctr" rtl="0" fontAlgn="base">
        <a:spcBef>
          <a:spcPct val="0"/>
        </a:spcBef>
        <a:spcAft>
          <a:spcPct val="0"/>
        </a:spcAft>
        <a:defRPr sz="3600">
          <a:solidFill>
            <a:srgbClr val="222222"/>
          </a:solidFill>
          <a:latin typeface="Arial" charset="0"/>
        </a:defRPr>
      </a:lvl7pPr>
      <a:lvl8pPr marL="1371600" algn="ctr" rtl="0" fontAlgn="base">
        <a:spcBef>
          <a:spcPct val="0"/>
        </a:spcBef>
        <a:spcAft>
          <a:spcPct val="0"/>
        </a:spcAft>
        <a:defRPr sz="3600">
          <a:solidFill>
            <a:srgbClr val="222222"/>
          </a:solidFill>
          <a:latin typeface="Arial" charset="0"/>
        </a:defRPr>
      </a:lvl8pPr>
      <a:lvl9pPr marL="1828800" algn="ctr" rtl="0" fontAlgn="base">
        <a:spcBef>
          <a:spcPct val="0"/>
        </a:spcBef>
        <a:spcAft>
          <a:spcPct val="0"/>
        </a:spcAft>
        <a:defRPr sz="3600">
          <a:solidFill>
            <a:srgbClr val="222222"/>
          </a:solidFill>
          <a:latin typeface="Arial" charset="0"/>
        </a:defRPr>
      </a:lvl9pPr>
    </p:titleStyle>
    <p:bodyStyle>
      <a:lvl1pPr marL="342900" indent="-342900" algn="l" rtl="0" fontAlgn="base">
        <a:spcBef>
          <a:spcPct val="20000"/>
        </a:spcBef>
        <a:spcAft>
          <a:spcPct val="0"/>
        </a:spcAft>
        <a:buChar char="•"/>
        <a:defRPr sz="2600">
          <a:solidFill>
            <a:srgbClr val="222222"/>
          </a:solidFill>
          <a:latin typeface="+mn-lt"/>
          <a:ea typeface="+mn-ea"/>
          <a:cs typeface="+mn-cs"/>
        </a:defRPr>
      </a:lvl1pPr>
      <a:lvl2pPr marL="742950" indent="-285750" algn="l" rtl="0" fontAlgn="base">
        <a:spcBef>
          <a:spcPct val="20000"/>
        </a:spcBef>
        <a:spcAft>
          <a:spcPct val="0"/>
        </a:spcAft>
        <a:buChar char="–"/>
        <a:defRPr sz="2400">
          <a:solidFill>
            <a:srgbClr val="222222"/>
          </a:solidFill>
          <a:latin typeface="+mn-lt"/>
        </a:defRPr>
      </a:lvl2pPr>
      <a:lvl3pPr marL="1143000" indent="-228600" algn="l" rtl="0" fontAlgn="base">
        <a:spcBef>
          <a:spcPct val="20000"/>
        </a:spcBef>
        <a:spcAft>
          <a:spcPct val="0"/>
        </a:spcAft>
        <a:buChar char="•"/>
        <a:defRPr sz="2200">
          <a:solidFill>
            <a:srgbClr val="222222"/>
          </a:solidFill>
          <a:latin typeface="+mn-lt"/>
        </a:defRPr>
      </a:lvl3pPr>
      <a:lvl4pPr marL="1600200" indent="-228600" algn="l" rtl="0" fontAlgn="base">
        <a:spcBef>
          <a:spcPct val="20000"/>
        </a:spcBef>
        <a:spcAft>
          <a:spcPct val="0"/>
        </a:spcAft>
        <a:buChar char="–"/>
        <a:defRPr sz="2200">
          <a:solidFill>
            <a:srgbClr val="222222"/>
          </a:solidFill>
          <a:latin typeface="+mn-lt"/>
        </a:defRPr>
      </a:lvl4pPr>
      <a:lvl5pPr marL="2057400" indent="-228600" algn="l" rtl="0" fontAlgn="base">
        <a:spcBef>
          <a:spcPct val="20000"/>
        </a:spcBef>
        <a:spcAft>
          <a:spcPct val="0"/>
        </a:spcAft>
        <a:buChar char="»"/>
        <a:defRPr sz="2000">
          <a:solidFill>
            <a:schemeClr val="tx1"/>
          </a:solidFill>
          <a:latin typeface="Times New Roman" pitchFamily="18" charset="0"/>
        </a:defRPr>
      </a:lvl5pPr>
      <a:lvl6pPr marL="2514600" indent="-228600" algn="l" rtl="0" fontAlgn="base">
        <a:spcBef>
          <a:spcPct val="20000"/>
        </a:spcBef>
        <a:spcAft>
          <a:spcPct val="0"/>
        </a:spcAft>
        <a:buChar char="»"/>
        <a:defRPr sz="2000">
          <a:solidFill>
            <a:schemeClr val="tx1"/>
          </a:solidFill>
          <a:latin typeface="Times New Roman" pitchFamily="18" charset="0"/>
        </a:defRPr>
      </a:lvl6pPr>
      <a:lvl7pPr marL="2971800" indent="-228600" algn="l" rtl="0" fontAlgn="base">
        <a:spcBef>
          <a:spcPct val="20000"/>
        </a:spcBef>
        <a:spcAft>
          <a:spcPct val="0"/>
        </a:spcAft>
        <a:buChar char="»"/>
        <a:defRPr sz="2000">
          <a:solidFill>
            <a:schemeClr val="tx1"/>
          </a:solidFill>
          <a:latin typeface="Times New Roman" pitchFamily="18" charset="0"/>
        </a:defRPr>
      </a:lvl7pPr>
      <a:lvl8pPr marL="3429000" indent="-228600" algn="l" rtl="0" fontAlgn="base">
        <a:spcBef>
          <a:spcPct val="20000"/>
        </a:spcBef>
        <a:spcAft>
          <a:spcPct val="0"/>
        </a:spcAft>
        <a:buChar char="»"/>
        <a:defRPr sz="2000">
          <a:solidFill>
            <a:schemeClr val="tx1"/>
          </a:solidFill>
          <a:latin typeface="Times New Roman" pitchFamily="18" charset="0"/>
        </a:defRPr>
      </a:lvl8pPr>
      <a:lvl9pPr marL="3886200" indent="-228600" algn="l" rtl="0" fontAlgn="base">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comments" Target="../comments/commen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comments" Target="../comments/commen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 143</a:t>
            </a:r>
            <a:endParaRPr lang="en-US" dirty="0"/>
          </a:p>
        </p:txBody>
      </p:sp>
      <p:sp>
        <p:nvSpPr>
          <p:cNvPr id="3" name="Subtitle 2"/>
          <p:cNvSpPr>
            <a:spLocks noGrp="1"/>
          </p:cNvSpPr>
          <p:nvPr>
            <p:ph type="subTitle" idx="1"/>
          </p:nvPr>
        </p:nvSpPr>
        <p:spPr/>
        <p:txBody>
          <a:bodyPr/>
          <a:lstStyle/>
          <a:p>
            <a:r>
              <a:rPr lang="en-US" sz="4000" dirty="0"/>
              <a:t>Web Development </a:t>
            </a:r>
            <a:r>
              <a:rPr lang="en-US" sz="4000" dirty="0" smtClean="0"/>
              <a:t>with </a:t>
            </a:r>
            <a:r>
              <a:rPr lang="en-US" sz="4000" dirty="0"/>
              <a:t>Adobe </a:t>
            </a:r>
            <a:r>
              <a:rPr lang="en-US" sz="4000" dirty="0" smtClean="0"/>
              <a:t>Dreamweaver CC</a:t>
            </a:r>
            <a:endParaRPr lang="en-US" sz="4000" dirty="0"/>
          </a:p>
        </p:txBody>
      </p:sp>
    </p:spTree>
    <p:extLst>
      <p:ext uri="{BB962C8B-B14F-4D97-AF65-F5344CB8AC3E}">
        <p14:creationId xmlns:p14="http://schemas.microsoft.com/office/powerpoint/2010/main" val="4947089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Dreamweaver’s Features</a:t>
            </a:r>
            <a:endParaRPr lang="en-US" b="1" dirty="0"/>
          </a:p>
        </p:txBody>
      </p:sp>
      <p:sp>
        <p:nvSpPr>
          <p:cNvPr id="3" name="Content Placeholder 2"/>
          <p:cNvSpPr>
            <a:spLocks noGrp="1"/>
          </p:cNvSpPr>
          <p:nvPr>
            <p:ph sz="half" idx="1"/>
          </p:nvPr>
        </p:nvSpPr>
        <p:spPr>
          <a:xfrm>
            <a:off x="533400" y="1676400"/>
            <a:ext cx="4209288" cy="4572000"/>
          </a:xfrm>
        </p:spPr>
        <p:txBody>
          <a:bodyPr/>
          <a:lstStyle/>
          <a:p>
            <a:r>
              <a:rPr lang="en-US" sz="2400" dirty="0" smtClean="0"/>
              <a:t>Create one webpage or website with many pages</a:t>
            </a:r>
          </a:p>
          <a:p>
            <a:r>
              <a:rPr lang="en-US" sz="2400" dirty="0" smtClean="0"/>
              <a:t>Create pages with text, sound, interactivity, links</a:t>
            </a:r>
          </a:p>
          <a:p>
            <a:pPr marL="347472" lvl="1" indent="-347472">
              <a:buFont typeface="Arial" panose="020B0604020202020204" pitchFamily="34" charset="0"/>
              <a:buChar char="•"/>
            </a:pPr>
            <a:r>
              <a:rPr lang="en-US" dirty="0" smtClean="0"/>
              <a:t>Save files in many formats:</a:t>
            </a:r>
          </a:p>
          <a:p>
            <a:pPr lvl="1"/>
            <a:r>
              <a:rPr lang="en-US" sz="2000" dirty="0" smtClean="0"/>
              <a:t>HTML, XHTML, XML, CSS, JavaScript</a:t>
            </a:r>
            <a:endParaRPr lang="en-US" sz="2000" dirty="0"/>
          </a:p>
          <a:p>
            <a:pPr marL="347472" lvl="1" indent="-347472">
              <a:buFont typeface="Arial" panose="020B0604020202020204" pitchFamily="34" charset="0"/>
              <a:buChar char="•"/>
            </a:pPr>
            <a:r>
              <a:rPr lang="en-US" dirty="0" smtClean="0"/>
              <a:t>Create pages with </a:t>
            </a:r>
            <a:br>
              <a:rPr lang="en-US" dirty="0" smtClean="0"/>
            </a:br>
            <a:r>
              <a:rPr lang="en-US" dirty="0" smtClean="0"/>
              <a:t>or without coding</a:t>
            </a:r>
          </a:p>
          <a:p>
            <a:pPr marL="347472" lvl="1" indent="-347472">
              <a:buFont typeface="Arial" panose="020B0604020202020204" pitchFamily="34" charset="0"/>
              <a:buChar char="•"/>
            </a:pPr>
            <a:r>
              <a:rPr lang="en-US" dirty="0" smtClean="0"/>
              <a:t>Use Dreamweaver tools to organize, manage website</a:t>
            </a:r>
          </a:p>
          <a:p>
            <a:pPr lvl="1"/>
            <a:endParaRPr lang="en-US" sz="2000" dirty="0" smtClean="0"/>
          </a:p>
          <a:p>
            <a:pPr marL="457200" lvl="1" indent="0">
              <a:buNone/>
            </a:pPr>
            <a:endParaRPr lang="en-US" sz="2000" dirty="0"/>
          </a:p>
          <a:p>
            <a:endParaRPr lang="en-US" sz="2400" dirty="0" smtClean="0"/>
          </a:p>
          <a:p>
            <a:endParaRPr lang="en-US" sz="2400" dirty="0" smtClean="0"/>
          </a:p>
          <a:p>
            <a:endParaRPr lang="en-US" sz="2400" dirty="0" smtClean="0"/>
          </a:p>
          <a:p>
            <a:endParaRPr lang="en-US" sz="2400" dirty="0" smtClean="0"/>
          </a:p>
          <a:p>
            <a:endParaRPr lang="en-US" sz="2400" dirty="0"/>
          </a:p>
        </p:txBody>
      </p:sp>
      <p:sp>
        <p:nvSpPr>
          <p:cNvPr id="6" name="Slide Number Placeholder 5"/>
          <p:cNvSpPr>
            <a:spLocks noGrp="1"/>
          </p:cNvSpPr>
          <p:nvPr>
            <p:ph type="sldNum" sz="quarter" idx="11"/>
          </p:nvPr>
        </p:nvSpPr>
        <p:spPr/>
        <p:txBody>
          <a:bodyPr/>
          <a:lstStyle/>
          <a:p>
            <a:fld id="{02428206-DC19-45F8-A10E-796721CFAA4F}" type="slidenum">
              <a:rPr lang="en-US" smtClean="0"/>
              <a:pPr/>
              <a:t>2</a:t>
            </a:fld>
            <a:endParaRPr lang="en-US" sz="2000" dirty="0"/>
          </a:p>
        </p:txBody>
      </p:sp>
      <p:pic>
        <p:nvPicPr>
          <p:cNvPr id="1026" name="Picture 2" descr="Computer monitor with program for design vector art illust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0687" y="2143061"/>
            <a:ext cx="1800225" cy="1809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91472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Dreamweaver’s Workspace</a:t>
            </a:r>
            <a:endParaRPr lang="en-US" b="1" dirty="0"/>
          </a:p>
        </p:txBody>
      </p:sp>
      <p:sp>
        <p:nvSpPr>
          <p:cNvPr id="3" name="Content Placeholder 2"/>
          <p:cNvSpPr>
            <a:spLocks noGrp="1"/>
          </p:cNvSpPr>
          <p:nvPr>
            <p:ph sz="half" idx="1"/>
          </p:nvPr>
        </p:nvSpPr>
        <p:spPr>
          <a:xfrm>
            <a:off x="533400" y="1676400"/>
            <a:ext cx="4233672" cy="4572000"/>
          </a:xfrm>
        </p:spPr>
        <p:txBody>
          <a:bodyPr/>
          <a:lstStyle/>
          <a:p>
            <a:r>
              <a:rPr lang="en-US" sz="2400" dirty="0" smtClean="0"/>
              <a:t>Workspace has panes, menus, tools to build sites:</a:t>
            </a:r>
          </a:p>
          <a:p>
            <a:pPr lvl="1"/>
            <a:r>
              <a:rPr lang="en-US" sz="2000" dirty="0" smtClean="0"/>
              <a:t>Document window</a:t>
            </a:r>
            <a:endParaRPr lang="en-US" sz="2000" dirty="0"/>
          </a:p>
          <a:p>
            <a:pPr lvl="1"/>
            <a:r>
              <a:rPr lang="en-US" sz="2000" dirty="0" smtClean="0"/>
              <a:t>Menu bar</a:t>
            </a:r>
            <a:endParaRPr lang="en-US" sz="2000" dirty="0"/>
          </a:p>
          <a:p>
            <a:pPr lvl="1"/>
            <a:r>
              <a:rPr lang="en-US" sz="2000" dirty="0" smtClean="0"/>
              <a:t>Insert panel</a:t>
            </a:r>
          </a:p>
          <a:p>
            <a:pPr lvl="1"/>
            <a:r>
              <a:rPr lang="en-US" sz="2000" dirty="0" smtClean="0"/>
              <a:t>Document toolbar</a:t>
            </a:r>
          </a:p>
          <a:p>
            <a:pPr lvl="1"/>
            <a:r>
              <a:rPr lang="en-US" sz="2000" dirty="0" smtClean="0"/>
              <a:t>Standard toolbar</a:t>
            </a:r>
          </a:p>
          <a:p>
            <a:pPr lvl="1"/>
            <a:r>
              <a:rPr lang="en-US" sz="2000" dirty="0" smtClean="0"/>
              <a:t>Related files toolbar</a:t>
            </a:r>
          </a:p>
          <a:p>
            <a:pPr lvl="1"/>
            <a:r>
              <a:rPr lang="en-US" sz="2000" dirty="0" smtClean="0"/>
              <a:t>Coding toolbar</a:t>
            </a:r>
          </a:p>
          <a:p>
            <a:pPr lvl="1"/>
            <a:r>
              <a:rPr lang="en-US" sz="2000" dirty="0" smtClean="0"/>
              <a:t>Property inspector</a:t>
            </a:r>
          </a:p>
          <a:p>
            <a:pPr lvl="1"/>
            <a:r>
              <a:rPr lang="en-US" sz="2000" dirty="0" smtClean="0"/>
              <a:t>Status bar</a:t>
            </a:r>
          </a:p>
          <a:p>
            <a:pPr marL="347472" lvl="1" indent="-347472">
              <a:buFont typeface="Arial" panose="020B0604020202020204" pitchFamily="34" charset="0"/>
              <a:buChar char="•"/>
            </a:pPr>
            <a:r>
              <a:rPr lang="en-US" dirty="0" smtClean="0"/>
              <a:t>Panel is tabbed window  with related commands</a:t>
            </a:r>
            <a:endParaRPr lang="en-US" sz="2000" dirty="0" smtClean="0"/>
          </a:p>
          <a:p>
            <a:pPr lvl="1"/>
            <a:endParaRPr lang="en-US" sz="2000" dirty="0" smtClean="0"/>
          </a:p>
          <a:p>
            <a:pPr lvl="1"/>
            <a:endParaRPr lang="en-US" sz="2000" dirty="0"/>
          </a:p>
          <a:p>
            <a:endParaRPr lang="en-US" sz="2400" dirty="0" smtClean="0"/>
          </a:p>
          <a:p>
            <a:pPr marL="0" indent="0">
              <a:buNone/>
            </a:pPr>
            <a:endParaRPr lang="en-US" sz="2400" dirty="0" smtClean="0"/>
          </a:p>
          <a:p>
            <a:endParaRPr lang="en-US" sz="2400" dirty="0"/>
          </a:p>
        </p:txBody>
      </p:sp>
      <p:sp>
        <p:nvSpPr>
          <p:cNvPr id="6" name="Slide Number Placeholder 5"/>
          <p:cNvSpPr>
            <a:spLocks noGrp="1"/>
          </p:cNvSpPr>
          <p:nvPr>
            <p:ph type="sldNum" sz="quarter" idx="11"/>
          </p:nvPr>
        </p:nvSpPr>
        <p:spPr/>
        <p:txBody>
          <a:bodyPr/>
          <a:lstStyle/>
          <a:p>
            <a:fld id="{02428206-DC19-45F8-A10E-796721CFAA4F}" type="slidenum">
              <a:rPr lang="en-US" smtClean="0"/>
              <a:pPr/>
              <a:t>3</a:t>
            </a:fld>
            <a:endParaRPr lang="en-US" sz="2000" dirty="0"/>
          </a:p>
        </p:txBody>
      </p:sp>
      <p:pic>
        <p:nvPicPr>
          <p:cNvPr id="4" name="Picture 3" descr="Slide 3 imag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0848" y="2524473"/>
            <a:ext cx="5224704" cy="2407347"/>
          </a:xfrm>
          <a:prstGeom prst="rect">
            <a:avLst/>
          </a:prstGeom>
        </p:spPr>
      </p:pic>
    </p:spTree>
    <p:extLst>
      <p:ext uri="{BB962C8B-B14F-4D97-AF65-F5344CB8AC3E}">
        <p14:creationId xmlns:p14="http://schemas.microsoft.com/office/powerpoint/2010/main" val="15365014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Dreamweaver’s Views</a:t>
            </a:r>
            <a:endParaRPr lang="en-US" b="1" dirty="0"/>
          </a:p>
        </p:txBody>
      </p:sp>
      <p:sp>
        <p:nvSpPr>
          <p:cNvPr id="3" name="Content Placeholder 2"/>
          <p:cNvSpPr>
            <a:spLocks noGrp="1"/>
          </p:cNvSpPr>
          <p:nvPr>
            <p:ph sz="half" idx="1"/>
          </p:nvPr>
        </p:nvSpPr>
        <p:spPr>
          <a:xfrm>
            <a:off x="533400" y="1676400"/>
            <a:ext cx="4258056" cy="4572000"/>
          </a:xfrm>
        </p:spPr>
        <p:txBody>
          <a:bodyPr/>
          <a:lstStyle/>
          <a:p>
            <a:r>
              <a:rPr lang="en-US" sz="2400" dirty="0" smtClean="0"/>
              <a:t>Dreamweaver has 3 views:</a:t>
            </a:r>
          </a:p>
          <a:p>
            <a:pPr lvl="1"/>
            <a:r>
              <a:rPr lang="en-US" sz="2000" dirty="0" smtClean="0"/>
              <a:t>Design view</a:t>
            </a:r>
            <a:endParaRPr lang="en-US" sz="2000" dirty="0"/>
          </a:p>
          <a:p>
            <a:pPr lvl="1"/>
            <a:r>
              <a:rPr lang="en-US" sz="2000" dirty="0" smtClean="0"/>
              <a:t>Code view</a:t>
            </a:r>
            <a:endParaRPr lang="en-US" sz="2000" dirty="0"/>
          </a:p>
          <a:p>
            <a:pPr lvl="1"/>
            <a:r>
              <a:rPr lang="en-US" sz="2000" dirty="0" smtClean="0"/>
              <a:t>Show Code and Design view</a:t>
            </a:r>
            <a:endParaRPr lang="en-US" sz="2000" dirty="0"/>
          </a:p>
          <a:p>
            <a:r>
              <a:rPr lang="en-US" sz="2400" dirty="0" smtClean="0"/>
              <a:t>Use Switch Design View </a:t>
            </a:r>
            <a:br>
              <a:rPr lang="en-US" sz="2400" dirty="0" smtClean="0"/>
            </a:br>
            <a:r>
              <a:rPr lang="en-US" sz="2400" dirty="0" smtClean="0"/>
              <a:t>to Live View to see how page will look in browser:</a:t>
            </a:r>
          </a:p>
          <a:p>
            <a:pPr lvl="1"/>
            <a:r>
              <a:rPr lang="en-US" sz="2000" dirty="0" smtClean="0"/>
              <a:t>Can edit in Live View</a:t>
            </a:r>
            <a:endParaRPr lang="en-US" sz="2000" dirty="0"/>
          </a:p>
          <a:p>
            <a:pPr marL="347472" lvl="1" indent="-347472">
              <a:buFont typeface="Arial" panose="020B0604020202020204" pitchFamily="34" charset="0"/>
              <a:buChar char="•"/>
            </a:pPr>
            <a:r>
              <a:rPr lang="en-US" dirty="0"/>
              <a:t>Use </a:t>
            </a:r>
            <a:r>
              <a:rPr lang="en-US" dirty="0" smtClean="0"/>
              <a:t>Workspace switcher to change workspace layout:</a:t>
            </a:r>
          </a:p>
          <a:p>
            <a:pPr lvl="1"/>
            <a:r>
              <a:rPr lang="en-US" sz="2000" dirty="0" smtClean="0"/>
              <a:t>Can save new layout with new workspace name</a:t>
            </a:r>
          </a:p>
          <a:p>
            <a:pPr lvl="1"/>
            <a:r>
              <a:rPr lang="en-US" sz="2000" dirty="0" smtClean="0"/>
              <a:t>Return to default layout </a:t>
            </a:r>
            <a:br>
              <a:rPr lang="en-US" sz="2000" dirty="0" smtClean="0"/>
            </a:br>
            <a:r>
              <a:rPr lang="en-US" sz="2000" dirty="0" smtClean="0"/>
              <a:t>using Reset current view</a:t>
            </a:r>
            <a:endParaRPr lang="en-US" dirty="0"/>
          </a:p>
        </p:txBody>
      </p:sp>
      <p:sp>
        <p:nvSpPr>
          <p:cNvPr id="6" name="Slide Number Placeholder 5"/>
          <p:cNvSpPr>
            <a:spLocks noGrp="1"/>
          </p:cNvSpPr>
          <p:nvPr>
            <p:ph type="sldNum" sz="quarter" idx="11"/>
          </p:nvPr>
        </p:nvSpPr>
        <p:spPr/>
        <p:txBody>
          <a:bodyPr/>
          <a:lstStyle/>
          <a:p>
            <a:fld id="{02428206-DC19-45F8-A10E-796721CFAA4F}" type="slidenum">
              <a:rPr lang="en-US" smtClean="0"/>
              <a:pPr/>
              <a:t>4</a:t>
            </a:fld>
            <a:endParaRPr lang="en-US" sz="2000" dirty="0"/>
          </a:p>
        </p:txBody>
      </p:sp>
      <p:pic>
        <p:nvPicPr>
          <p:cNvPr id="4" name="Picture 3" descr="Slide 4 image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0307" y="1524000"/>
            <a:ext cx="4233693" cy="1951504"/>
          </a:xfrm>
          <a:prstGeom prst="rect">
            <a:avLst/>
          </a:prstGeom>
        </p:spPr>
      </p:pic>
      <p:pic>
        <p:nvPicPr>
          <p:cNvPr id="9" name="Picture 8" descr="Slide 4 image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0307" y="3825829"/>
            <a:ext cx="4233692" cy="2322081"/>
          </a:xfrm>
          <a:prstGeom prst="rect">
            <a:avLst/>
          </a:prstGeom>
        </p:spPr>
      </p:pic>
    </p:spTree>
    <p:extLst>
      <p:ext uri="{BB962C8B-B14F-4D97-AF65-F5344CB8AC3E}">
        <p14:creationId xmlns:p14="http://schemas.microsoft.com/office/powerpoint/2010/main" val="15365014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Viewing Web Pages and Using Help</a:t>
            </a:r>
            <a:endParaRPr lang="en-US" b="1" dirty="0"/>
          </a:p>
        </p:txBody>
      </p:sp>
      <p:sp>
        <p:nvSpPr>
          <p:cNvPr id="3" name="Content Placeholder 2"/>
          <p:cNvSpPr>
            <a:spLocks noGrp="1"/>
          </p:cNvSpPr>
          <p:nvPr>
            <p:ph sz="half" idx="1"/>
          </p:nvPr>
        </p:nvSpPr>
        <p:spPr>
          <a:xfrm>
            <a:off x="533400" y="1676400"/>
            <a:ext cx="4306824" cy="4572000"/>
          </a:xfrm>
        </p:spPr>
        <p:txBody>
          <a:bodyPr/>
          <a:lstStyle/>
          <a:p>
            <a:r>
              <a:rPr lang="en-US" sz="2400" dirty="0" smtClean="0"/>
              <a:t>Can open or create </a:t>
            </a:r>
            <a:br>
              <a:rPr lang="en-US" sz="2400" dirty="0" smtClean="0"/>
            </a:br>
            <a:r>
              <a:rPr lang="en-US" sz="2400" dirty="0" smtClean="0"/>
              <a:t>websites or webpages</a:t>
            </a:r>
          </a:p>
          <a:p>
            <a:r>
              <a:rPr lang="en-US" sz="2400" dirty="0" smtClean="0"/>
              <a:t>Home page is first page:</a:t>
            </a:r>
          </a:p>
          <a:p>
            <a:pPr lvl="1"/>
            <a:r>
              <a:rPr lang="en-US" sz="2000" dirty="0" smtClean="0"/>
              <a:t>Directs users to rest of site</a:t>
            </a:r>
            <a:endParaRPr lang="en-US" sz="2000" dirty="0"/>
          </a:p>
          <a:p>
            <a:pPr lvl="1"/>
            <a:r>
              <a:rPr lang="en-US" sz="2000" dirty="0" smtClean="0"/>
              <a:t>Previews site’s design</a:t>
            </a:r>
            <a:endParaRPr lang="en-US" sz="2000" dirty="0"/>
          </a:p>
          <a:p>
            <a:r>
              <a:rPr lang="en-US" sz="2400" dirty="0" smtClean="0"/>
              <a:t>Websites can include:</a:t>
            </a:r>
          </a:p>
          <a:p>
            <a:pPr lvl="1"/>
            <a:r>
              <a:rPr lang="en-US" sz="2000" dirty="0"/>
              <a:t>Rich media content</a:t>
            </a:r>
          </a:p>
          <a:p>
            <a:pPr lvl="1"/>
            <a:r>
              <a:rPr lang="en-US" sz="2000" dirty="0" smtClean="0"/>
              <a:t>Text that’s to the point</a:t>
            </a:r>
          </a:p>
          <a:p>
            <a:pPr lvl="1"/>
            <a:r>
              <a:rPr lang="en-US" sz="2000" dirty="0" smtClean="0"/>
              <a:t>Hyperlinks</a:t>
            </a:r>
          </a:p>
          <a:p>
            <a:pPr lvl="1"/>
            <a:r>
              <a:rPr lang="en-US" sz="2000" dirty="0" smtClean="0"/>
              <a:t>Banners</a:t>
            </a:r>
          </a:p>
          <a:p>
            <a:pPr lvl="1"/>
            <a:r>
              <a:rPr lang="en-US" sz="2000" dirty="0" smtClean="0"/>
              <a:t>Menu bars</a:t>
            </a:r>
          </a:p>
          <a:p>
            <a:pPr marL="347472" lvl="1" indent="-347472">
              <a:buFont typeface="Arial" panose="020B0604020202020204" pitchFamily="34" charset="0"/>
              <a:buChar char="•"/>
            </a:pPr>
            <a:r>
              <a:rPr lang="en-US" dirty="0" smtClean="0"/>
              <a:t>Use Help commands to get answers, manage account</a:t>
            </a:r>
            <a:endParaRPr lang="en-US" sz="2400" dirty="0"/>
          </a:p>
        </p:txBody>
      </p:sp>
      <p:sp>
        <p:nvSpPr>
          <p:cNvPr id="6" name="Slide Number Placeholder 5"/>
          <p:cNvSpPr>
            <a:spLocks noGrp="1"/>
          </p:cNvSpPr>
          <p:nvPr>
            <p:ph type="sldNum" sz="quarter" idx="11"/>
          </p:nvPr>
        </p:nvSpPr>
        <p:spPr/>
        <p:txBody>
          <a:bodyPr/>
          <a:lstStyle/>
          <a:p>
            <a:fld id="{02428206-DC19-45F8-A10E-796721CFAA4F}" type="slidenum">
              <a:rPr lang="en-US" smtClean="0"/>
              <a:pPr/>
              <a:t>5</a:t>
            </a:fld>
            <a:endParaRPr lang="en-US" sz="2000" dirty="0"/>
          </a:p>
        </p:txBody>
      </p:sp>
      <p:pic>
        <p:nvPicPr>
          <p:cNvPr id="4" name="Picture 3" descr="Slide 5 imag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0224" y="1702629"/>
            <a:ext cx="4326588" cy="2085664"/>
          </a:xfrm>
          <a:prstGeom prst="rect">
            <a:avLst/>
          </a:prstGeom>
        </p:spPr>
      </p:pic>
    </p:spTree>
    <p:extLst>
      <p:ext uri="{BB962C8B-B14F-4D97-AF65-F5344CB8AC3E}">
        <p14:creationId xmlns:p14="http://schemas.microsoft.com/office/powerpoint/2010/main" val="15365014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Planning a Website</a:t>
            </a:r>
            <a:endParaRPr lang="en-US" b="1" dirty="0"/>
          </a:p>
        </p:txBody>
      </p:sp>
      <p:sp>
        <p:nvSpPr>
          <p:cNvPr id="3" name="Content Placeholder 2"/>
          <p:cNvSpPr>
            <a:spLocks noGrp="1"/>
          </p:cNvSpPr>
          <p:nvPr>
            <p:ph sz="half" idx="1"/>
          </p:nvPr>
        </p:nvSpPr>
        <p:spPr/>
        <p:txBody>
          <a:bodyPr/>
          <a:lstStyle/>
          <a:p>
            <a:r>
              <a:rPr lang="en-US" sz="2000" dirty="0" smtClean="0"/>
              <a:t>First decide on goals, audience, content, design for website</a:t>
            </a:r>
          </a:p>
          <a:p>
            <a:r>
              <a:rPr lang="en-US" sz="2000" dirty="0" smtClean="0"/>
              <a:t>Create wireframe to show site’s structure</a:t>
            </a:r>
          </a:p>
          <a:p>
            <a:r>
              <a:rPr lang="en-US" sz="2000" dirty="0" smtClean="0"/>
              <a:t>Create local site folder </a:t>
            </a:r>
            <a:br>
              <a:rPr lang="en-US" sz="2000" dirty="0" smtClean="0"/>
            </a:br>
            <a:r>
              <a:rPr lang="en-US" sz="2000" dirty="0" smtClean="0"/>
              <a:t>to store all site’s files</a:t>
            </a:r>
          </a:p>
          <a:p>
            <a:r>
              <a:rPr lang="en-US" sz="2000" dirty="0" smtClean="0"/>
              <a:t>Set up site, pick name</a:t>
            </a:r>
          </a:p>
          <a:p>
            <a:r>
              <a:rPr lang="en-US" sz="2000" dirty="0" smtClean="0"/>
              <a:t>Use Files panel to manage folders, files</a:t>
            </a:r>
          </a:p>
          <a:p>
            <a:endParaRPr lang="en-US" sz="2400" dirty="0" smtClean="0"/>
          </a:p>
          <a:p>
            <a:endParaRPr lang="en-US" sz="2400" dirty="0" smtClean="0"/>
          </a:p>
          <a:p>
            <a:endParaRPr lang="en-US" sz="2400" dirty="0" smtClean="0"/>
          </a:p>
          <a:p>
            <a:endParaRPr lang="en-US" sz="2400" dirty="0"/>
          </a:p>
        </p:txBody>
      </p:sp>
      <p:sp>
        <p:nvSpPr>
          <p:cNvPr id="6" name="Slide Number Placeholder 5"/>
          <p:cNvSpPr>
            <a:spLocks noGrp="1"/>
          </p:cNvSpPr>
          <p:nvPr>
            <p:ph type="sldNum" sz="quarter" idx="11"/>
          </p:nvPr>
        </p:nvSpPr>
        <p:spPr/>
        <p:txBody>
          <a:bodyPr/>
          <a:lstStyle/>
          <a:p>
            <a:fld id="{02428206-DC19-45F8-A10E-796721CFAA4F}" type="slidenum">
              <a:rPr lang="en-US" smtClean="0"/>
              <a:pPr/>
              <a:t>6</a:t>
            </a:fld>
            <a:endParaRPr lang="en-US" sz="2000" dirty="0"/>
          </a:p>
        </p:txBody>
      </p:sp>
      <p:pic>
        <p:nvPicPr>
          <p:cNvPr id="1026" name="Picture 2" descr="website development project design concept vector art illust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6775" y="2224151"/>
            <a:ext cx="1809750" cy="1800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5014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Creating Pages and Publishing </a:t>
            </a:r>
            <a:r>
              <a:rPr lang="en-US" b="1" dirty="0" smtClean="0"/>
              <a:t>Site</a:t>
            </a:r>
            <a:endParaRPr lang="en-US" b="1" dirty="0">
              <a:effectLst/>
            </a:endParaRPr>
          </a:p>
        </p:txBody>
      </p:sp>
      <p:sp>
        <p:nvSpPr>
          <p:cNvPr id="3" name="Content Placeholder 2"/>
          <p:cNvSpPr>
            <a:spLocks noGrp="1"/>
          </p:cNvSpPr>
          <p:nvPr>
            <p:ph sz="half" idx="1"/>
          </p:nvPr>
        </p:nvSpPr>
        <p:spPr>
          <a:xfrm>
            <a:off x="533400" y="1676400"/>
            <a:ext cx="4331208" cy="4572000"/>
          </a:xfrm>
        </p:spPr>
        <p:txBody>
          <a:bodyPr/>
          <a:lstStyle/>
          <a:p>
            <a:r>
              <a:rPr lang="en-US" sz="2400" dirty="0" smtClean="0"/>
              <a:t>Collect files for pages</a:t>
            </a:r>
          </a:p>
          <a:p>
            <a:r>
              <a:rPr lang="en-US" sz="2400" dirty="0" smtClean="0"/>
              <a:t>Use Dreamweaver or software programs to </a:t>
            </a:r>
            <a:br>
              <a:rPr lang="en-US" sz="2400" dirty="0" smtClean="0"/>
            </a:br>
            <a:r>
              <a:rPr lang="en-US" sz="2400" dirty="0" smtClean="0"/>
              <a:t>create pages:</a:t>
            </a:r>
          </a:p>
          <a:p>
            <a:pPr lvl="1"/>
            <a:r>
              <a:rPr lang="en-US" sz="2000" dirty="0" smtClean="0"/>
              <a:t>Limit number of elements</a:t>
            </a:r>
            <a:endParaRPr lang="en-US" sz="2000" dirty="0"/>
          </a:p>
          <a:p>
            <a:pPr lvl="1"/>
            <a:r>
              <a:rPr lang="en-US" sz="2000" dirty="0" smtClean="0"/>
              <a:t>View site in browsers, </a:t>
            </a:r>
            <a:br>
              <a:rPr lang="en-US" sz="2000" dirty="0" smtClean="0"/>
            </a:br>
            <a:r>
              <a:rPr lang="en-US" sz="2000" dirty="0" smtClean="0"/>
              <a:t>on devices to test</a:t>
            </a:r>
          </a:p>
          <a:p>
            <a:r>
              <a:rPr lang="en-US" sz="2400" dirty="0" smtClean="0"/>
              <a:t>Publish site’s files to </a:t>
            </a:r>
            <a:br>
              <a:rPr lang="en-US" sz="2400" dirty="0" smtClean="0"/>
            </a:br>
            <a:r>
              <a:rPr lang="en-US" sz="2400" dirty="0" smtClean="0"/>
              <a:t>remote web server:</a:t>
            </a:r>
          </a:p>
          <a:p>
            <a:pPr lvl="1"/>
            <a:r>
              <a:rPr lang="en-US" sz="2000" dirty="0" smtClean="0"/>
              <a:t>Server connected to </a:t>
            </a:r>
            <a:br>
              <a:rPr lang="en-US" sz="2000" dirty="0" smtClean="0"/>
            </a:br>
            <a:r>
              <a:rPr lang="en-US" sz="2000" dirty="0" smtClean="0"/>
              <a:t>Internet with IP address</a:t>
            </a:r>
          </a:p>
          <a:p>
            <a:pPr lvl="1"/>
            <a:r>
              <a:rPr lang="en-US" sz="2000" dirty="0" smtClean="0"/>
              <a:t>ISPs provide publishing space</a:t>
            </a:r>
          </a:p>
          <a:p>
            <a:pPr lvl="1"/>
            <a:r>
              <a:rPr lang="en-US" sz="2000" dirty="0" smtClean="0"/>
              <a:t>Use Dreamweaver’s FTP </a:t>
            </a:r>
            <a:br>
              <a:rPr lang="en-US" sz="2000" dirty="0" smtClean="0"/>
            </a:br>
            <a:r>
              <a:rPr lang="en-US" sz="2000" dirty="0" smtClean="0"/>
              <a:t>to transfer files</a:t>
            </a:r>
          </a:p>
          <a:p>
            <a:pPr lvl="1"/>
            <a:endParaRPr lang="en-US" sz="2000" dirty="0" smtClean="0"/>
          </a:p>
          <a:p>
            <a:pPr lvl="1"/>
            <a:endParaRPr lang="en-US" sz="2000" dirty="0" smtClean="0"/>
          </a:p>
          <a:p>
            <a:pPr lvl="1"/>
            <a:endParaRPr lang="en-US" dirty="0"/>
          </a:p>
          <a:p>
            <a:endParaRPr lang="en-US" sz="2400" dirty="0" smtClean="0"/>
          </a:p>
          <a:p>
            <a:endParaRPr lang="en-US" sz="2400" dirty="0" smtClean="0"/>
          </a:p>
          <a:p>
            <a:pPr marL="0" indent="0">
              <a:buNone/>
            </a:pPr>
            <a:r>
              <a:rPr lang="en-US" sz="2400" dirty="0" smtClean="0"/>
              <a:t> </a:t>
            </a:r>
            <a:endParaRPr lang="en-US" sz="2400" dirty="0"/>
          </a:p>
        </p:txBody>
      </p:sp>
      <p:sp>
        <p:nvSpPr>
          <p:cNvPr id="6" name="Slide Number Placeholder 5"/>
          <p:cNvSpPr>
            <a:spLocks noGrp="1"/>
          </p:cNvSpPr>
          <p:nvPr>
            <p:ph type="sldNum" sz="quarter" idx="11"/>
          </p:nvPr>
        </p:nvSpPr>
        <p:spPr/>
        <p:txBody>
          <a:bodyPr/>
          <a:lstStyle/>
          <a:p>
            <a:fld id="{02428206-DC19-45F8-A10E-796721CFAA4F}" type="slidenum">
              <a:rPr lang="en-US" smtClean="0"/>
              <a:pPr/>
              <a:t>7</a:t>
            </a:fld>
            <a:endParaRPr lang="en-US" sz="2000" dirty="0"/>
          </a:p>
        </p:txBody>
      </p:sp>
      <p:pic>
        <p:nvPicPr>
          <p:cNvPr id="2050" name="Picture 2" descr="internet browsing stock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8325" y="1903476"/>
            <a:ext cx="1809750" cy="12001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Vector Digital Tablet PC and smart phone royalty-free stock vector a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8325" y="3742944"/>
            <a:ext cx="1926336" cy="1926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5014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Adding </a:t>
            </a:r>
            <a:r>
              <a:rPr lang="en-US" b="1" dirty="0" smtClean="0">
                <a:solidFill>
                  <a:srgbClr val="FF0000"/>
                </a:solidFill>
              </a:rPr>
              <a:t>Folders</a:t>
            </a:r>
            <a:r>
              <a:rPr lang="en-US" b="1" dirty="0" smtClean="0"/>
              <a:t> and Web Pages</a:t>
            </a:r>
            <a:endParaRPr lang="en-US" b="1" dirty="0"/>
          </a:p>
        </p:txBody>
      </p:sp>
      <p:sp>
        <p:nvSpPr>
          <p:cNvPr id="3" name="Content Placeholder 2"/>
          <p:cNvSpPr>
            <a:spLocks noGrp="1"/>
          </p:cNvSpPr>
          <p:nvPr>
            <p:ph sz="half" idx="1"/>
          </p:nvPr>
        </p:nvSpPr>
        <p:spPr>
          <a:xfrm>
            <a:off x="533400" y="1676400"/>
            <a:ext cx="4160520" cy="4572000"/>
          </a:xfrm>
        </p:spPr>
        <p:txBody>
          <a:bodyPr/>
          <a:lstStyle/>
          <a:p>
            <a:r>
              <a:rPr lang="en-US" sz="2400" dirty="0" smtClean="0"/>
              <a:t>Create assets folder, subfolders to store files:</a:t>
            </a:r>
          </a:p>
          <a:p>
            <a:pPr lvl="1"/>
            <a:r>
              <a:rPr lang="en-US" sz="2000" dirty="0" smtClean="0"/>
              <a:t>Dependent files necessary for pages to function</a:t>
            </a:r>
            <a:endParaRPr lang="en-US" sz="2000" dirty="0"/>
          </a:p>
          <a:p>
            <a:pPr lvl="1"/>
            <a:r>
              <a:rPr lang="en-US" sz="2000" dirty="0" smtClean="0"/>
              <a:t>Related files enable functions, style content</a:t>
            </a:r>
          </a:p>
          <a:p>
            <a:pPr lvl="1"/>
            <a:r>
              <a:rPr lang="en-US" sz="2000" dirty="0" smtClean="0"/>
              <a:t>Use Files panel to add, move, rename, delete files</a:t>
            </a:r>
          </a:p>
          <a:p>
            <a:pPr marL="347472" lvl="1" indent="-347472">
              <a:buFont typeface="Arial" panose="020B0604020202020204" pitchFamily="34" charset="0"/>
              <a:buChar char="•"/>
            </a:pPr>
            <a:r>
              <a:rPr lang="en-US" dirty="0" smtClean="0"/>
              <a:t>Create blank pages to start or build full pages:</a:t>
            </a:r>
          </a:p>
          <a:p>
            <a:pPr lvl="1"/>
            <a:r>
              <a:rPr lang="en-US" sz="2000" dirty="0" smtClean="0"/>
              <a:t>Blank pages help determine site’s navigation early</a:t>
            </a:r>
            <a:endParaRPr lang="en-US" sz="2000" dirty="0"/>
          </a:p>
          <a:p>
            <a:pPr lvl="1"/>
            <a:r>
              <a:rPr lang="en-US" sz="2000" dirty="0"/>
              <a:t>Name pages with </a:t>
            </a:r>
            <a:r>
              <a:rPr lang="en-US" sz="2000" dirty="0" smtClean="0"/>
              <a:t>keywords</a:t>
            </a:r>
            <a:endParaRPr lang="en-US" sz="2000" dirty="0"/>
          </a:p>
          <a:p>
            <a:pPr lvl="1"/>
            <a:r>
              <a:rPr lang="en-US" sz="2000" dirty="0" smtClean="0"/>
              <a:t>Link all pages to home page</a:t>
            </a:r>
            <a:endParaRPr lang="en-US" sz="2000" dirty="0"/>
          </a:p>
          <a:p>
            <a:pPr marL="347472" lvl="1" indent="-347472">
              <a:buFont typeface="Arial" panose="020B0604020202020204" pitchFamily="34" charset="0"/>
              <a:buChar char="•"/>
            </a:pPr>
            <a:endParaRPr lang="en-US" dirty="0" smtClean="0"/>
          </a:p>
          <a:p>
            <a:pPr marL="347472" lvl="1" indent="-347472">
              <a:buFont typeface="Arial" panose="020B0604020202020204" pitchFamily="34" charset="0"/>
              <a:buChar char="•"/>
            </a:pPr>
            <a:endParaRPr lang="en-US" dirty="0" smtClean="0"/>
          </a:p>
          <a:p>
            <a:pPr lvl="1"/>
            <a:endParaRPr lang="en-US" sz="2000" dirty="0"/>
          </a:p>
          <a:p>
            <a:endParaRPr lang="en-US" sz="2400" dirty="0" smtClean="0"/>
          </a:p>
          <a:p>
            <a:endParaRPr lang="en-US" sz="2400" dirty="0"/>
          </a:p>
        </p:txBody>
      </p:sp>
      <p:sp>
        <p:nvSpPr>
          <p:cNvPr id="6" name="Slide Number Placeholder 5"/>
          <p:cNvSpPr>
            <a:spLocks noGrp="1"/>
          </p:cNvSpPr>
          <p:nvPr>
            <p:ph type="sldNum" sz="quarter" idx="11"/>
          </p:nvPr>
        </p:nvSpPr>
        <p:spPr/>
        <p:txBody>
          <a:bodyPr/>
          <a:lstStyle/>
          <a:p>
            <a:fld id="{02428206-DC19-45F8-A10E-796721CFAA4F}" type="slidenum">
              <a:rPr lang="en-US" smtClean="0"/>
              <a:pPr/>
              <a:t>8</a:t>
            </a:fld>
            <a:endParaRPr lang="en-US" sz="2000" dirty="0"/>
          </a:p>
        </p:txBody>
      </p:sp>
      <p:pic>
        <p:nvPicPr>
          <p:cNvPr id="1026" name="Picture 2" descr="Hosting royalty-free stock vector 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4759" y="1852803"/>
            <a:ext cx="2646490" cy="2647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5014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Creating Headings </a:t>
            </a:r>
            <a:br>
              <a:rPr lang="en-US" b="1" dirty="0" smtClean="0"/>
            </a:br>
            <a:r>
              <a:rPr lang="en-US" b="1" dirty="0" smtClean="0"/>
              <a:t>and </a:t>
            </a:r>
            <a:r>
              <a:rPr lang="en-US" b="1" dirty="0" smtClean="0">
                <a:solidFill>
                  <a:schemeClr val="tx1"/>
                </a:solidFill>
              </a:rPr>
              <a:t>Making Site Accessible</a:t>
            </a:r>
            <a:endParaRPr lang="en-US" b="1" dirty="0">
              <a:solidFill>
                <a:schemeClr val="tx1"/>
              </a:solidFill>
            </a:endParaRPr>
          </a:p>
        </p:txBody>
      </p:sp>
      <p:sp>
        <p:nvSpPr>
          <p:cNvPr id="3" name="Content Placeholder 2"/>
          <p:cNvSpPr>
            <a:spLocks noGrp="1"/>
          </p:cNvSpPr>
          <p:nvPr>
            <p:ph sz="half" idx="1"/>
          </p:nvPr>
        </p:nvSpPr>
        <p:spPr>
          <a:xfrm>
            <a:off x="533399" y="1676400"/>
            <a:ext cx="6744353" cy="4572000"/>
          </a:xfrm>
        </p:spPr>
        <p:txBody>
          <a:bodyPr/>
          <a:lstStyle/>
          <a:p>
            <a:r>
              <a:rPr lang="en-US" sz="2400" dirty="0" smtClean="0"/>
              <a:t>You’ll create headings for every page:</a:t>
            </a:r>
          </a:p>
          <a:p>
            <a:pPr lvl="1"/>
            <a:r>
              <a:rPr lang="en-US" sz="2000" dirty="0" smtClean="0"/>
              <a:t>Has page title, meta tags with keywords, description</a:t>
            </a:r>
          </a:p>
          <a:p>
            <a:pPr lvl="1"/>
            <a:r>
              <a:rPr lang="en-US" sz="2000" dirty="0" smtClean="0"/>
              <a:t>Search engines use headings to find your site</a:t>
            </a:r>
          </a:p>
          <a:p>
            <a:pPr lvl="1"/>
            <a:r>
              <a:rPr lang="en-US" sz="2000" dirty="0" smtClean="0"/>
              <a:t>Keywords should be short, relevant to your site</a:t>
            </a:r>
          </a:p>
          <a:p>
            <a:pPr lvl="1"/>
            <a:r>
              <a:rPr lang="en-US" sz="2000" dirty="0" smtClean="0"/>
              <a:t>Store POWDER for authentication</a:t>
            </a:r>
          </a:p>
          <a:p>
            <a:pPr marL="347472" lvl="1" indent="-347472">
              <a:buFont typeface="Arial" panose="020B0604020202020204" pitchFamily="34" charset="0"/>
              <a:buChar char="•"/>
            </a:pPr>
            <a:r>
              <a:rPr lang="en-US" dirty="0" smtClean="0">
                <a:solidFill>
                  <a:schemeClr val="tx1"/>
                </a:solidFill>
              </a:rPr>
              <a:t>Set page properties to make site accessible:</a:t>
            </a:r>
            <a:endParaRPr lang="en-US" dirty="0">
              <a:solidFill>
                <a:schemeClr val="tx1"/>
              </a:solidFill>
            </a:endParaRPr>
          </a:p>
          <a:p>
            <a:pPr lvl="1"/>
            <a:r>
              <a:rPr lang="en-US" sz="2000" dirty="0" smtClean="0">
                <a:solidFill>
                  <a:schemeClr val="tx1"/>
                </a:solidFill>
              </a:rPr>
              <a:t>Refer to Section 508, W3C accessibility guidelines to help users with disabilities</a:t>
            </a:r>
          </a:p>
          <a:p>
            <a:pPr lvl="1"/>
            <a:endParaRPr lang="en-US" dirty="0"/>
          </a:p>
          <a:p>
            <a:pPr lvl="1"/>
            <a:endParaRPr lang="en-US" sz="2000" dirty="0"/>
          </a:p>
        </p:txBody>
      </p:sp>
      <p:sp>
        <p:nvSpPr>
          <p:cNvPr id="6" name="Slide Number Placeholder 5"/>
          <p:cNvSpPr>
            <a:spLocks noGrp="1"/>
          </p:cNvSpPr>
          <p:nvPr>
            <p:ph type="sldNum" sz="quarter" idx="11"/>
          </p:nvPr>
        </p:nvSpPr>
        <p:spPr/>
        <p:txBody>
          <a:bodyPr/>
          <a:lstStyle/>
          <a:p>
            <a:fld id="{02428206-DC19-45F8-A10E-796721CFAA4F}" type="slidenum">
              <a:rPr lang="en-US" smtClean="0"/>
              <a:pPr/>
              <a:t>9</a:t>
            </a:fld>
            <a:endParaRPr lang="en-US" sz="2000" dirty="0"/>
          </a:p>
        </p:txBody>
      </p:sp>
    </p:spTree>
    <p:extLst>
      <p:ext uri="{BB962C8B-B14F-4D97-AF65-F5344CB8AC3E}">
        <p14:creationId xmlns:p14="http://schemas.microsoft.com/office/powerpoint/2010/main" val="15365014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Setting Page Properties</a:t>
            </a:r>
            <a:endParaRPr lang="en-US" b="1" dirty="0"/>
          </a:p>
        </p:txBody>
      </p:sp>
      <p:sp>
        <p:nvSpPr>
          <p:cNvPr id="3" name="Content Placeholder 2"/>
          <p:cNvSpPr>
            <a:spLocks noGrp="1"/>
          </p:cNvSpPr>
          <p:nvPr>
            <p:ph sz="half" idx="1"/>
          </p:nvPr>
        </p:nvSpPr>
        <p:spPr>
          <a:xfrm>
            <a:off x="533400" y="1676400"/>
            <a:ext cx="4477512" cy="4572000"/>
          </a:xfrm>
        </p:spPr>
        <p:txBody>
          <a:bodyPr/>
          <a:lstStyle/>
          <a:p>
            <a:r>
              <a:rPr lang="en-US" sz="2400" dirty="0" smtClean="0"/>
              <a:t>Page design guidelines:</a:t>
            </a:r>
          </a:p>
          <a:p>
            <a:pPr lvl="1"/>
            <a:r>
              <a:rPr lang="en-US" sz="2000" dirty="0" smtClean="0"/>
              <a:t>Add white space</a:t>
            </a:r>
            <a:endParaRPr lang="en-US" sz="2000" dirty="0"/>
          </a:p>
          <a:p>
            <a:pPr lvl="1"/>
            <a:r>
              <a:rPr lang="en-US" sz="2000" dirty="0" smtClean="0"/>
              <a:t>Keep pages simple</a:t>
            </a:r>
            <a:endParaRPr lang="en-US" sz="2000" dirty="0"/>
          </a:p>
          <a:p>
            <a:pPr lvl="1"/>
            <a:r>
              <a:rPr lang="en-US" sz="2000" dirty="0" smtClean="0"/>
              <a:t>Give site consistent theme</a:t>
            </a:r>
          </a:p>
          <a:p>
            <a:pPr lvl="1"/>
            <a:r>
              <a:rPr lang="en-US" sz="2000" dirty="0" smtClean="0"/>
              <a:t>Make site easy to navigate</a:t>
            </a:r>
          </a:p>
          <a:p>
            <a:r>
              <a:rPr lang="en-US" sz="2400" dirty="0" smtClean="0"/>
              <a:t>Cascading Style Sheets, templates give pages consistent look and feel</a:t>
            </a:r>
          </a:p>
          <a:p>
            <a:r>
              <a:rPr lang="en-US" sz="2400" dirty="0" smtClean="0"/>
              <a:t>Start by setting colors, fonts: </a:t>
            </a:r>
          </a:p>
          <a:p>
            <a:pPr lvl="1"/>
            <a:r>
              <a:rPr lang="en-US" sz="2000" dirty="0" smtClean="0"/>
              <a:t>Can change default settings</a:t>
            </a:r>
          </a:p>
          <a:p>
            <a:pPr lvl="1"/>
            <a:r>
              <a:rPr lang="en-US" sz="2000" dirty="0" smtClean="0"/>
              <a:t>Can use RGBa, HSLa, HEX color notation schemes</a:t>
            </a:r>
            <a:endParaRPr lang="en-US" sz="2000" dirty="0"/>
          </a:p>
          <a:p>
            <a:pPr lvl="1"/>
            <a:r>
              <a:rPr lang="en-US" sz="2000" dirty="0" smtClean="0"/>
              <a:t>Pick contrasting colors </a:t>
            </a:r>
            <a:br>
              <a:rPr lang="en-US" sz="2000" dirty="0" smtClean="0"/>
            </a:br>
            <a:r>
              <a:rPr lang="en-US" sz="2000" dirty="0" smtClean="0"/>
              <a:t>to make text readable</a:t>
            </a:r>
          </a:p>
          <a:p>
            <a:pPr marL="0" indent="0">
              <a:buNone/>
            </a:pPr>
            <a:endParaRPr lang="en-US" sz="2400" dirty="0"/>
          </a:p>
        </p:txBody>
      </p:sp>
      <p:sp>
        <p:nvSpPr>
          <p:cNvPr id="6" name="Slide Number Placeholder 5"/>
          <p:cNvSpPr>
            <a:spLocks noGrp="1"/>
          </p:cNvSpPr>
          <p:nvPr>
            <p:ph type="sldNum" sz="quarter" idx="11"/>
          </p:nvPr>
        </p:nvSpPr>
        <p:spPr/>
        <p:txBody>
          <a:bodyPr/>
          <a:lstStyle/>
          <a:p>
            <a:fld id="{02428206-DC19-45F8-A10E-796721CFAA4F}" type="slidenum">
              <a:rPr lang="en-US" smtClean="0"/>
              <a:pPr/>
              <a:t>10</a:t>
            </a:fld>
            <a:endParaRPr lang="en-US" sz="2000" dirty="0"/>
          </a:p>
        </p:txBody>
      </p:sp>
      <p:pic>
        <p:nvPicPr>
          <p:cNvPr id="4" name="Picture 3" descr="Slide 10 imag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6200" y="1828725"/>
            <a:ext cx="4357799" cy="2127344"/>
          </a:xfrm>
          <a:prstGeom prst="rect">
            <a:avLst/>
          </a:prstGeom>
        </p:spPr>
      </p:pic>
    </p:spTree>
    <p:extLst>
      <p:ext uri="{BB962C8B-B14F-4D97-AF65-F5344CB8AC3E}">
        <p14:creationId xmlns:p14="http://schemas.microsoft.com/office/powerpoint/2010/main" val="15365014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kern="1200" dirty="0" smtClean="0">
                <a:solidFill>
                  <a:schemeClr val="tx1"/>
                </a:solidFill>
              </a:rPr>
              <a:t>Creating, Importing, Formatting Text</a:t>
            </a:r>
            <a:endParaRPr lang="en-US" b="1" dirty="0"/>
          </a:p>
        </p:txBody>
      </p:sp>
      <p:sp>
        <p:nvSpPr>
          <p:cNvPr id="3" name="Content Placeholder 2"/>
          <p:cNvSpPr>
            <a:spLocks noGrp="1"/>
          </p:cNvSpPr>
          <p:nvPr>
            <p:ph sz="half" idx="1"/>
          </p:nvPr>
        </p:nvSpPr>
        <p:spPr>
          <a:xfrm>
            <a:off x="533400" y="1676400"/>
            <a:ext cx="6581540" cy="4572000"/>
          </a:xfrm>
        </p:spPr>
        <p:txBody>
          <a:bodyPr/>
          <a:lstStyle/>
          <a:p>
            <a:r>
              <a:rPr lang="en-US" sz="2400" dirty="0" smtClean="0"/>
              <a:t>Most info on site is text</a:t>
            </a:r>
          </a:p>
          <a:p>
            <a:r>
              <a:rPr lang="en-US" sz="2400" dirty="0" smtClean="0"/>
              <a:t>Can type text into Dreamweaver or import from software programs</a:t>
            </a:r>
          </a:p>
          <a:p>
            <a:r>
              <a:rPr lang="en-US" sz="2400" dirty="0" smtClean="0"/>
              <a:t>More common to use CSS for styles than HTML tags:</a:t>
            </a:r>
          </a:p>
          <a:p>
            <a:pPr lvl="1"/>
            <a:r>
              <a:rPr lang="en-US" sz="2000" dirty="0" smtClean="0"/>
              <a:t>Can change page content without affecting formatting</a:t>
            </a:r>
          </a:p>
          <a:p>
            <a:r>
              <a:rPr lang="en-US" sz="2400" dirty="0" smtClean="0"/>
              <a:t>Stick to standard fonts</a:t>
            </a:r>
            <a:endParaRPr lang="en-US" sz="2400" dirty="0"/>
          </a:p>
          <a:p>
            <a:r>
              <a:rPr lang="en-US" sz="2400" dirty="0" smtClean="0"/>
              <a:t>Use Property inspector to:</a:t>
            </a:r>
          </a:p>
          <a:p>
            <a:pPr lvl="1"/>
            <a:r>
              <a:rPr lang="en-US" sz="2000" dirty="0" smtClean="0"/>
              <a:t>Apply CSS styles</a:t>
            </a:r>
          </a:p>
          <a:p>
            <a:pPr lvl="1"/>
            <a:r>
              <a:rPr lang="en-US" sz="2000" dirty="0" smtClean="0"/>
              <a:t>Pick fonts, font sizes</a:t>
            </a:r>
          </a:p>
          <a:p>
            <a:pPr lvl="1"/>
            <a:r>
              <a:rPr lang="en-US" sz="2000" dirty="0" smtClean="0"/>
              <a:t>Format blocks of text</a:t>
            </a:r>
            <a:endParaRPr lang="en-US" sz="2400" dirty="0"/>
          </a:p>
        </p:txBody>
      </p:sp>
      <p:sp>
        <p:nvSpPr>
          <p:cNvPr id="6" name="Slide Number Placeholder 5"/>
          <p:cNvSpPr>
            <a:spLocks noGrp="1"/>
          </p:cNvSpPr>
          <p:nvPr>
            <p:ph type="sldNum" sz="quarter" idx="11"/>
          </p:nvPr>
        </p:nvSpPr>
        <p:spPr/>
        <p:txBody>
          <a:bodyPr/>
          <a:lstStyle/>
          <a:p>
            <a:fld id="{02428206-DC19-45F8-A10E-796721CFAA4F}" type="slidenum">
              <a:rPr lang="en-US" smtClean="0"/>
              <a:pPr/>
              <a:t>11</a:t>
            </a:fld>
            <a:endParaRPr lang="en-US" sz="2000" dirty="0"/>
          </a:p>
        </p:txBody>
      </p:sp>
    </p:spTree>
    <p:extLst>
      <p:ext uri="{BB962C8B-B14F-4D97-AF65-F5344CB8AC3E}">
        <p14:creationId xmlns:p14="http://schemas.microsoft.com/office/powerpoint/2010/main" val="37919201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Adding Links to Pages</a:t>
            </a:r>
            <a:endParaRPr lang="en-US" b="1" dirty="0"/>
          </a:p>
        </p:txBody>
      </p:sp>
      <p:sp>
        <p:nvSpPr>
          <p:cNvPr id="3" name="Content Placeholder 2"/>
          <p:cNvSpPr>
            <a:spLocks noGrp="1"/>
          </p:cNvSpPr>
          <p:nvPr>
            <p:ph sz="half" idx="1"/>
          </p:nvPr>
        </p:nvSpPr>
        <p:spPr>
          <a:xfrm>
            <a:off x="533400" y="1676400"/>
            <a:ext cx="4099560" cy="4572000"/>
          </a:xfrm>
        </p:spPr>
        <p:txBody>
          <a:bodyPr/>
          <a:lstStyle/>
          <a:p>
            <a:r>
              <a:rPr lang="en-US" dirty="0" smtClean="0"/>
              <a:t>Links allow users </a:t>
            </a:r>
            <a:br>
              <a:rPr lang="en-US" dirty="0" smtClean="0"/>
            </a:br>
            <a:r>
              <a:rPr lang="en-US" dirty="0" smtClean="0"/>
              <a:t>to navigate websites:</a:t>
            </a:r>
          </a:p>
          <a:p>
            <a:pPr lvl="1"/>
            <a:r>
              <a:rPr lang="en-US" sz="2000" dirty="0" smtClean="0"/>
              <a:t>Select item to use as link</a:t>
            </a:r>
            <a:endParaRPr lang="en-US" sz="2000" dirty="0"/>
          </a:p>
          <a:p>
            <a:pPr lvl="1"/>
            <a:r>
              <a:rPr lang="en-US" sz="2000" dirty="0" smtClean="0"/>
              <a:t>Specify path in Link text box</a:t>
            </a:r>
            <a:endParaRPr lang="en-US" sz="2000" dirty="0"/>
          </a:p>
          <a:p>
            <a:pPr lvl="1"/>
            <a:r>
              <a:rPr lang="en-US" sz="2000" dirty="0" smtClean="0"/>
              <a:t>Avoid broken links</a:t>
            </a:r>
          </a:p>
          <a:p>
            <a:r>
              <a:rPr lang="en-US" dirty="0" smtClean="0"/>
              <a:t>Add contact link:</a:t>
            </a:r>
            <a:endParaRPr lang="en-US" dirty="0"/>
          </a:p>
          <a:p>
            <a:pPr lvl="1"/>
            <a:r>
              <a:rPr lang="en-US" sz="2000" dirty="0" smtClean="0"/>
              <a:t>Mailto:link is email address</a:t>
            </a:r>
          </a:p>
          <a:p>
            <a:r>
              <a:rPr lang="en-US" dirty="0" smtClean="0"/>
              <a:t>Put menu bar in same place on every page:</a:t>
            </a:r>
            <a:endParaRPr lang="en-US" dirty="0"/>
          </a:p>
          <a:p>
            <a:pPr lvl="1"/>
            <a:r>
              <a:rPr lang="en-US" sz="2000" dirty="0" smtClean="0"/>
              <a:t>Rollovers show more links</a:t>
            </a:r>
          </a:p>
          <a:p>
            <a:r>
              <a:rPr lang="en-US" dirty="0" smtClean="0"/>
              <a:t>WCAG link guidelines: </a:t>
            </a:r>
          </a:p>
          <a:p>
            <a:pPr lvl="1"/>
            <a:r>
              <a:rPr lang="en-US" sz="2000" dirty="0" smtClean="0"/>
              <a:t>Limit links, make readable   </a:t>
            </a:r>
            <a:endParaRPr lang="en-US" dirty="0"/>
          </a:p>
          <a:p>
            <a:pPr lvl="1"/>
            <a:endParaRPr lang="en-US" dirty="0"/>
          </a:p>
          <a:p>
            <a:endParaRPr lang="en-US" dirty="0" smtClean="0"/>
          </a:p>
          <a:p>
            <a:pPr marL="0" indent="0">
              <a:buNone/>
            </a:pPr>
            <a:endParaRPr lang="en-US" dirty="0"/>
          </a:p>
        </p:txBody>
      </p:sp>
      <p:sp>
        <p:nvSpPr>
          <p:cNvPr id="6" name="Slide Number Placeholder 5"/>
          <p:cNvSpPr>
            <a:spLocks noGrp="1"/>
          </p:cNvSpPr>
          <p:nvPr>
            <p:ph type="sldNum" sz="quarter" idx="11"/>
          </p:nvPr>
        </p:nvSpPr>
        <p:spPr/>
        <p:txBody>
          <a:bodyPr/>
          <a:lstStyle/>
          <a:p>
            <a:fld id="{02428206-DC19-45F8-A10E-796721CFAA4F}" type="slidenum">
              <a:rPr lang="en-US" smtClean="0"/>
              <a:pPr/>
              <a:t>12</a:t>
            </a:fld>
            <a:endParaRPr lang="en-US" sz="20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5983" y="1676400"/>
            <a:ext cx="3331464"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2288" y="3950208"/>
            <a:ext cx="3148202" cy="2014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38553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Making Changes to Pages</a:t>
            </a:r>
            <a:endParaRPr lang="en-US" b="1" dirty="0"/>
          </a:p>
        </p:txBody>
      </p:sp>
      <p:sp>
        <p:nvSpPr>
          <p:cNvPr id="3" name="Content Placeholder 2"/>
          <p:cNvSpPr>
            <a:spLocks noGrp="1"/>
          </p:cNvSpPr>
          <p:nvPr>
            <p:ph sz="half" idx="1"/>
          </p:nvPr>
        </p:nvSpPr>
        <p:spPr>
          <a:xfrm>
            <a:off x="533400" y="1676400"/>
            <a:ext cx="4440936" cy="4572000"/>
          </a:xfrm>
        </p:spPr>
        <p:txBody>
          <a:bodyPr/>
          <a:lstStyle/>
          <a:p>
            <a:r>
              <a:rPr lang="en-US" dirty="0" smtClean="0"/>
              <a:t>History panel tracks formatting, editing steps:</a:t>
            </a:r>
          </a:p>
          <a:p>
            <a:pPr lvl="1"/>
            <a:r>
              <a:rPr lang="en-US" sz="2000" dirty="0" smtClean="0"/>
              <a:t>Use to redo, undo steps</a:t>
            </a:r>
            <a:endParaRPr lang="en-US" sz="2000" dirty="0"/>
          </a:p>
          <a:p>
            <a:pPr lvl="1"/>
            <a:r>
              <a:rPr lang="en-US" sz="2000" dirty="0" smtClean="0"/>
              <a:t>Use to combine several</a:t>
            </a:r>
            <a:br>
              <a:rPr lang="en-US" sz="2000" dirty="0" smtClean="0"/>
            </a:br>
            <a:r>
              <a:rPr lang="en-US" sz="2000" dirty="0" smtClean="0"/>
              <a:t>tasks into one command</a:t>
            </a:r>
          </a:p>
          <a:p>
            <a:r>
              <a:rPr lang="en-US" dirty="0" smtClean="0"/>
              <a:t>Keyboard shortcuts </a:t>
            </a:r>
            <a:br>
              <a:rPr lang="en-US" dirty="0" smtClean="0"/>
            </a:br>
            <a:r>
              <a:rPr lang="en-US" dirty="0" smtClean="0"/>
              <a:t>also redo, undo steps</a:t>
            </a:r>
          </a:p>
          <a:p>
            <a:r>
              <a:rPr lang="en-US" dirty="0"/>
              <a:t>C</a:t>
            </a:r>
            <a:r>
              <a:rPr lang="en-US" dirty="0" smtClean="0"/>
              <a:t>an change code </a:t>
            </a:r>
            <a:br>
              <a:rPr lang="en-US" dirty="0" smtClean="0"/>
            </a:br>
            <a:r>
              <a:rPr lang="en-US" dirty="0" smtClean="0"/>
              <a:t>in Code Inspector:</a:t>
            </a:r>
            <a:endParaRPr lang="en-US" dirty="0"/>
          </a:p>
          <a:p>
            <a:pPr lvl="1"/>
            <a:r>
              <a:rPr lang="en-US" sz="2000" dirty="0" smtClean="0"/>
              <a:t>View code in one window, Design view in another</a:t>
            </a:r>
          </a:p>
          <a:p>
            <a:pPr lvl="1"/>
            <a:r>
              <a:rPr lang="en-US" sz="2000" dirty="0" smtClean="0"/>
              <a:t>Add JavaScript functions </a:t>
            </a:r>
            <a:br>
              <a:rPr lang="en-US" sz="2000" dirty="0" smtClean="0"/>
            </a:br>
            <a:r>
              <a:rPr lang="en-US" sz="2000" dirty="0" smtClean="0"/>
              <a:t>for interactive forms, rollovers </a:t>
            </a:r>
            <a:endParaRPr lang="en-US" sz="2000" dirty="0"/>
          </a:p>
          <a:p>
            <a:pPr marL="0" indent="0">
              <a:buNone/>
            </a:pPr>
            <a:endParaRPr lang="en-US" dirty="0"/>
          </a:p>
        </p:txBody>
      </p:sp>
      <p:sp>
        <p:nvSpPr>
          <p:cNvPr id="6" name="Slide Number Placeholder 5"/>
          <p:cNvSpPr>
            <a:spLocks noGrp="1"/>
          </p:cNvSpPr>
          <p:nvPr>
            <p:ph type="sldNum" sz="quarter" idx="11"/>
          </p:nvPr>
        </p:nvSpPr>
        <p:spPr/>
        <p:txBody>
          <a:bodyPr/>
          <a:lstStyle/>
          <a:p>
            <a:fld id="{02428206-DC19-45F8-A10E-796721CFAA4F}" type="slidenum">
              <a:rPr lang="en-US" smtClean="0"/>
              <a:pPr/>
              <a:t>13</a:t>
            </a:fld>
            <a:endParaRPr lang="en-US" sz="20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8392" y="1524000"/>
            <a:ext cx="2671573" cy="21075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3809" y="3787521"/>
            <a:ext cx="2840737" cy="2198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26461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Testing and Modifying Pages</a:t>
            </a:r>
            <a:endParaRPr lang="en-US" b="1" dirty="0"/>
          </a:p>
        </p:txBody>
      </p:sp>
      <p:sp>
        <p:nvSpPr>
          <p:cNvPr id="3" name="Content Placeholder 2"/>
          <p:cNvSpPr>
            <a:spLocks noGrp="1"/>
          </p:cNvSpPr>
          <p:nvPr>
            <p:ph sz="half" idx="1"/>
          </p:nvPr>
        </p:nvSpPr>
        <p:spPr/>
        <p:txBody>
          <a:bodyPr/>
          <a:lstStyle/>
          <a:p>
            <a:r>
              <a:rPr lang="en-US" dirty="0" smtClean="0"/>
              <a:t>Need to keep testing after making changes</a:t>
            </a:r>
          </a:p>
          <a:p>
            <a:r>
              <a:rPr lang="en-US" dirty="0" smtClean="0"/>
              <a:t>Add info to all pages even if not complete</a:t>
            </a:r>
          </a:p>
          <a:p>
            <a:r>
              <a:rPr lang="en-US" dirty="0" smtClean="0"/>
              <a:t>Test different views:</a:t>
            </a:r>
          </a:p>
          <a:p>
            <a:pPr lvl="1"/>
            <a:r>
              <a:rPr lang="en-US" sz="2000" dirty="0" smtClean="0"/>
              <a:t>Use Preview Debug button to view site in browsers</a:t>
            </a:r>
          </a:p>
          <a:p>
            <a:pPr lvl="1"/>
            <a:r>
              <a:rPr lang="en-US" sz="2000" dirty="0" smtClean="0"/>
              <a:t>Use Desktop, Tablet, Mobile buttons to view site on different screen sizes</a:t>
            </a:r>
          </a:p>
          <a:p>
            <a:pPr lvl="1"/>
            <a:r>
              <a:rPr lang="en-US" sz="2000" dirty="0" smtClean="0"/>
              <a:t>Responsive Design, </a:t>
            </a:r>
            <a:br>
              <a:rPr lang="en-US" sz="2000" dirty="0" smtClean="0"/>
            </a:br>
            <a:r>
              <a:rPr lang="en-US" sz="2000" dirty="0" smtClean="0"/>
              <a:t>Media Queries allow control of page size </a:t>
            </a:r>
          </a:p>
          <a:p>
            <a:pPr lvl="1"/>
            <a:endParaRPr lang="en-US" sz="2000" dirty="0"/>
          </a:p>
          <a:p>
            <a:pPr marL="0" indent="0">
              <a:buNone/>
            </a:pPr>
            <a:endParaRPr lang="en-US" dirty="0"/>
          </a:p>
          <a:p>
            <a:endParaRPr lang="en-US" dirty="0" smtClean="0"/>
          </a:p>
          <a:p>
            <a:endParaRPr lang="en-US" dirty="0" smtClean="0"/>
          </a:p>
          <a:p>
            <a:endParaRPr lang="en-US" dirty="0" smtClean="0"/>
          </a:p>
          <a:p>
            <a:endParaRPr lang="en-US" dirty="0"/>
          </a:p>
        </p:txBody>
      </p:sp>
      <p:sp>
        <p:nvSpPr>
          <p:cNvPr id="6" name="Slide Number Placeholder 5"/>
          <p:cNvSpPr>
            <a:spLocks noGrp="1"/>
          </p:cNvSpPr>
          <p:nvPr>
            <p:ph type="sldNum" sz="quarter" idx="11"/>
          </p:nvPr>
        </p:nvSpPr>
        <p:spPr/>
        <p:txBody>
          <a:bodyPr/>
          <a:lstStyle/>
          <a:p>
            <a:fld id="{02428206-DC19-45F8-A10E-796721CFAA4F}" type="slidenum">
              <a:rPr lang="en-US" smtClean="0"/>
              <a:pPr/>
              <a:t>14</a:t>
            </a:fld>
            <a:endParaRPr lang="en-US" sz="20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5712" y="2193227"/>
            <a:ext cx="2722626" cy="2330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7806254"/>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8">
      <a:dk1>
        <a:srgbClr val="000000"/>
      </a:dk1>
      <a:lt1>
        <a:srgbClr val="FFFFFF"/>
      </a:lt1>
      <a:dk2>
        <a:srgbClr val="000000"/>
      </a:dk2>
      <a:lt2>
        <a:srgbClr val="808080"/>
      </a:lt2>
      <a:accent1>
        <a:srgbClr val="FFFFFF"/>
      </a:accent1>
      <a:accent2>
        <a:srgbClr val="3333CC"/>
      </a:accent2>
      <a:accent3>
        <a:srgbClr val="FFFFFF"/>
      </a:accent3>
      <a:accent4>
        <a:srgbClr val="000000"/>
      </a:accent4>
      <a:accent5>
        <a:srgbClr val="FFFFFF"/>
      </a:accent5>
      <a:accent6>
        <a:srgbClr val="2D2DB9"/>
      </a:accent6>
      <a:hlink>
        <a:srgbClr val="FFFF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rgbClr val="FFFFFF"/>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rgbClr val="FFFFFF"/>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808080"/>
        </a:lt2>
        <a:accent1>
          <a:srgbClr val="FFFFFF"/>
        </a:accent1>
        <a:accent2>
          <a:srgbClr val="3333CC"/>
        </a:accent2>
        <a:accent3>
          <a:srgbClr val="FFFFFF"/>
        </a:accent3>
        <a:accent4>
          <a:srgbClr val="000000"/>
        </a:accent4>
        <a:accent5>
          <a:srgbClr val="FFFFFF"/>
        </a:accent5>
        <a:accent6>
          <a:srgbClr val="2D2DB9"/>
        </a:accent6>
        <a:hlink>
          <a:srgbClr val="FFFF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1638</TotalTime>
  <Words>1265</Words>
  <Application>Microsoft Office PowerPoint</Application>
  <PresentationFormat>On-screen Show (4:3)</PresentationFormat>
  <Paragraphs>455</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Default Design</vt:lpstr>
      <vt:lpstr>COMP 143</vt:lpstr>
      <vt:lpstr>Dreamweaver’s Features</vt:lpstr>
      <vt:lpstr>Dreamweaver’s Workspace</vt:lpstr>
      <vt:lpstr>Dreamweaver’s Views</vt:lpstr>
      <vt:lpstr>Viewing Web Pages and Using Help</vt:lpstr>
      <vt:lpstr>Planning a Website</vt:lpstr>
      <vt:lpstr>Creating Pages and Publishing Site</vt:lpstr>
      <vt:lpstr>Adding Folders and Web Pages</vt:lpstr>
      <vt:lpstr>Creating Headings  and Making Site Accessible</vt:lpstr>
      <vt:lpstr>Setting Page Properties</vt:lpstr>
      <vt:lpstr>Creating, Importing, Formatting Text</vt:lpstr>
      <vt:lpstr>Adding Links to Pages</vt:lpstr>
      <vt:lpstr>Making Changes to Pages</vt:lpstr>
      <vt:lpstr>Testing and Modifying Pages</vt:lpstr>
    </vt:vector>
  </TitlesOfParts>
  <Company>Agate Publishing,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Wood</dc:creator>
  <cp:lastModifiedBy>Sarah</cp:lastModifiedBy>
  <cp:revision>280</cp:revision>
  <dcterms:created xsi:type="dcterms:W3CDTF">2015-04-02T15:40:06Z</dcterms:created>
  <dcterms:modified xsi:type="dcterms:W3CDTF">2015-11-30T17:51:15Z</dcterms:modified>
</cp:coreProperties>
</file>